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8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3" r:id="rId25"/>
    <p:sldId id="284" r:id="rId26"/>
    <p:sldId id="281" r:id="rId27"/>
    <p:sldId id="282" r:id="rId2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80" autoAdjust="0"/>
    <p:restoredTop sz="94660"/>
  </p:normalViewPr>
  <p:slideViewPr>
    <p:cSldViewPr>
      <p:cViewPr>
        <p:scale>
          <a:sx n="66" d="100"/>
          <a:sy n="66" d="100"/>
        </p:scale>
        <p:origin x="-192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S:\Dubyahin\DAB\Statist\NDR\&#1057;&#1087;&#1080;&#1088;&#1084;&#1077;&#1085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uk-UA" sz="1200">
                <a:latin typeface="Times New Roman" pitchFamily="18" charset="0"/>
                <a:cs typeface="Times New Roman" pitchFamily="18" charset="0"/>
              </a:rPr>
              <a:t>Уміння А, до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Структурный_анализ!$D$97:$D$100</c:f>
              <c:numCache>
                <c:formatCode>0.00</c:formatCode>
                <c:ptCount val="4"/>
                <c:pt idx="0">
                  <c:v>43.636363636363626</c:v>
                </c:pt>
                <c:pt idx="1">
                  <c:v>54.54545454545454</c:v>
                </c:pt>
                <c:pt idx="2">
                  <c:v>1.8181818181818181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Структурный_анализ!$D$163:$D$166</c:f>
              <c:numCache>
                <c:formatCode>0.00</c:formatCode>
                <c:ptCount val="4"/>
                <c:pt idx="0">
                  <c:v>30.909090909090907</c:v>
                </c:pt>
                <c:pt idx="1">
                  <c:v>63.636363636363626</c:v>
                </c:pt>
                <c:pt idx="2">
                  <c:v>5.4545454545454408</c:v>
                </c:pt>
                <c:pt idx="3">
                  <c:v>0</c:v>
                </c:pt>
              </c:numCache>
            </c:numRef>
          </c:val>
        </c:ser>
        <c:axId val="47949696"/>
        <c:axId val="47951232"/>
      </c:barChart>
      <c:catAx>
        <c:axId val="47949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aseline="0"/>
            </a:pPr>
            <a:endParaRPr lang="uk-UA"/>
          </a:p>
        </c:txPr>
        <c:crossAx val="47951232"/>
        <c:crosses val="autoZero"/>
        <c:auto val="1"/>
        <c:lblAlgn val="ctr"/>
        <c:lblOffset val="100"/>
      </c:catAx>
      <c:valAx>
        <c:axId val="4795123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47949696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  <c:txPr>
        <a:bodyPr/>
        <a:lstStyle/>
        <a:p>
          <a:pPr>
            <a:defRPr sz="1000" baseline="0"/>
          </a:pPr>
          <a:endParaRPr lang="uk-UA"/>
        </a:p>
      </c:txPr>
    </c:legend>
    <c:plotVisOnly val="1"/>
  </c:chart>
  <c:txPr>
    <a:bodyPr/>
    <a:lstStyle/>
    <a:p>
      <a:pPr>
        <a:defRPr sz="800" baseline="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до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Структурный_анализ!$H$97:$H$100</c:f>
              <c:numCache>
                <c:formatCode>0.00</c:formatCode>
                <c:ptCount val="4"/>
                <c:pt idx="0">
                  <c:v>43.636363636363626</c:v>
                </c:pt>
                <c:pt idx="1">
                  <c:v>52.727272727272762</c:v>
                </c:pt>
                <c:pt idx="2">
                  <c:v>3.6363636363636327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Структурный_анализ!$H$163:$H$166</c:f>
              <c:numCache>
                <c:formatCode>0.00</c:formatCode>
                <c:ptCount val="4"/>
                <c:pt idx="0">
                  <c:v>34.545454545454547</c:v>
                </c:pt>
                <c:pt idx="1">
                  <c:v>60</c:v>
                </c:pt>
                <c:pt idx="2">
                  <c:v>5.4545454545454408</c:v>
                </c:pt>
                <c:pt idx="3">
                  <c:v>0</c:v>
                </c:pt>
              </c:numCache>
            </c:numRef>
          </c:val>
        </c:ser>
        <c:axId val="52576256"/>
        <c:axId val="52577792"/>
      </c:barChart>
      <c:catAx>
        <c:axId val="52576256"/>
        <c:scaling>
          <c:orientation val="minMax"/>
        </c:scaling>
        <c:axPos val="b"/>
        <c:majorTickMark val="none"/>
        <c:tickLblPos val="nextTo"/>
        <c:crossAx val="52577792"/>
        <c:crosses val="autoZero"/>
        <c:auto val="1"/>
        <c:lblAlgn val="ctr"/>
        <c:lblOffset val="100"/>
      </c:catAx>
      <c:valAx>
        <c:axId val="5257779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52576256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  <c:txPr>
        <a:bodyPr/>
        <a:lstStyle/>
        <a:p>
          <a:pPr>
            <a:defRPr sz="1000" baseline="0"/>
          </a:pPr>
          <a:endParaRPr lang="uk-UA"/>
        </a:p>
      </c:txPr>
    </c:legend>
    <c:plotVisOnly val="1"/>
  </c:chart>
  <c:txPr>
    <a:bodyPr/>
    <a:lstStyle/>
    <a:p>
      <a:pPr>
        <a:defRPr sz="800" baseline="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до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Структурный_анализ!$L$97:$L$100</c:f>
              <c:numCache>
                <c:formatCode>0.00</c:formatCode>
                <c:ptCount val="4"/>
                <c:pt idx="0">
                  <c:v>63.636363636363626</c:v>
                </c:pt>
                <c:pt idx="1">
                  <c:v>36.363636363636189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Структурный_анализ!$L$163:$L$166</c:f>
              <c:numCache>
                <c:formatCode>0.00</c:formatCode>
                <c:ptCount val="4"/>
                <c:pt idx="0">
                  <c:v>60</c:v>
                </c:pt>
                <c:pt idx="1">
                  <c:v>38.181818181818144</c:v>
                </c:pt>
                <c:pt idx="2">
                  <c:v>1.8181818181818181</c:v>
                </c:pt>
                <c:pt idx="3">
                  <c:v>0</c:v>
                </c:pt>
              </c:numCache>
            </c:numRef>
          </c:val>
        </c:ser>
        <c:axId val="52606848"/>
        <c:axId val="52608384"/>
      </c:barChart>
      <c:catAx>
        <c:axId val="52606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52608384"/>
        <c:crosses val="autoZero"/>
        <c:auto val="1"/>
        <c:lblAlgn val="ctr"/>
        <c:lblOffset val="100"/>
      </c:catAx>
      <c:valAx>
        <c:axId val="5260838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52606848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  <c:txPr>
        <a:bodyPr/>
        <a:lstStyle/>
        <a:p>
          <a:pPr>
            <a:defRPr baseline="0"/>
          </a:pPr>
          <a:endParaRPr lang="uk-UA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до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Структурный_анализ!$R$97:$R$100</c:f>
              <c:numCache>
                <c:formatCode>0.00</c:formatCode>
                <c:ptCount val="4"/>
                <c:pt idx="0">
                  <c:v>0</c:v>
                </c:pt>
                <c:pt idx="1">
                  <c:v>58.181818181818144</c:v>
                </c:pt>
                <c:pt idx="2">
                  <c:v>34.545454545454547</c:v>
                </c:pt>
                <c:pt idx="3">
                  <c:v>7.2727272727272725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Структурный_анализ!$P$163:$P$166</c:f>
              <c:numCache>
                <c:formatCode>0.00</c:formatCode>
                <c:ptCount val="4"/>
                <c:pt idx="0">
                  <c:v>38.181818181818144</c:v>
                </c:pt>
                <c:pt idx="1">
                  <c:v>61.818181818181813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29769728"/>
        <c:axId val="29771264"/>
      </c:barChart>
      <c:catAx>
        <c:axId val="29769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771264"/>
        <c:crosses val="autoZero"/>
        <c:auto val="1"/>
        <c:lblAlgn val="ctr"/>
        <c:lblOffset val="100"/>
      </c:catAx>
      <c:valAx>
        <c:axId val="2977126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769728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А, після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Структурный_анализ!$F$97:$F$100</c:f>
              <c:numCache>
                <c:formatCode>0.00</c:formatCode>
                <c:ptCount val="4"/>
                <c:pt idx="0">
                  <c:v>0</c:v>
                </c:pt>
                <c:pt idx="1">
                  <c:v>49.090909090909193</c:v>
                </c:pt>
                <c:pt idx="2">
                  <c:v>49.090909090909193</c:v>
                </c:pt>
                <c:pt idx="3">
                  <c:v>1.8181818181818181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Структурный_анализ!$F$163:$F$166</c:f>
              <c:numCache>
                <c:formatCode>0.00</c:formatCode>
                <c:ptCount val="4"/>
                <c:pt idx="0">
                  <c:v>0</c:v>
                </c:pt>
                <c:pt idx="1">
                  <c:v>9.0909090909091006</c:v>
                </c:pt>
                <c:pt idx="2">
                  <c:v>45.454545454545304</c:v>
                </c:pt>
                <c:pt idx="3">
                  <c:v>45.454545454545304</c:v>
                </c:pt>
              </c:numCache>
            </c:numRef>
          </c:val>
        </c:ser>
        <c:axId val="29792128"/>
        <c:axId val="29793664"/>
      </c:barChart>
      <c:catAx>
        <c:axId val="29792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793664"/>
        <c:crosses val="autoZero"/>
        <c:auto val="1"/>
        <c:lblAlgn val="ctr"/>
        <c:lblOffset val="100"/>
      </c:catAx>
      <c:valAx>
        <c:axId val="2979366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792128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після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Структурный_анализ!$J$97:$J$100</c:f>
              <c:numCache>
                <c:formatCode>0.00</c:formatCode>
                <c:ptCount val="4"/>
                <c:pt idx="0">
                  <c:v>1.8181818181818181</c:v>
                </c:pt>
                <c:pt idx="1">
                  <c:v>67.272727272726883</c:v>
                </c:pt>
                <c:pt idx="2">
                  <c:v>29.090909090909086</c:v>
                </c:pt>
                <c:pt idx="3">
                  <c:v>1.8181818181818181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Структурный_анализ!$J$163:$J$166</c:f>
              <c:numCache>
                <c:formatCode>0.00</c:formatCode>
                <c:ptCount val="4"/>
                <c:pt idx="0">
                  <c:v>0</c:v>
                </c:pt>
                <c:pt idx="1">
                  <c:v>12.727272727272682</c:v>
                </c:pt>
                <c:pt idx="2">
                  <c:v>60</c:v>
                </c:pt>
                <c:pt idx="3">
                  <c:v>27.272727272727114</c:v>
                </c:pt>
              </c:numCache>
            </c:numRef>
          </c:val>
        </c:ser>
        <c:axId val="29839360"/>
        <c:axId val="29840896"/>
      </c:barChart>
      <c:catAx>
        <c:axId val="29839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40896"/>
        <c:crosses val="autoZero"/>
        <c:auto val="1"/>
        <c:lblAlgn val="ctr"/>
        <c:lblOffset val="100"/>
      </c:catAx>
      <c:valAx>
        <c:axId val="29840896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39360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  <c:txPr>
        <a:bodyPr/>
        <a:lstStyle/>
        <a:p>
          <a:pPr>
            <a:defRPr baseline="0"/>
          </a:pPr>
          <a:endParaRPr lang="uk-UA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після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Структурный_анализ!$N$97:$N$100</c:f>
              <c:numCache>
                <c:formatCode>0.00</c:formatCode>
                <c:ptCount val="4"/>
                <c:pt idx="0">
                  <c:v>1.8181818181818181</c:v>
                </c:pt>
                <c:pt idx="1">
                  <c:v>61.818181818181813</c:v>
                </c:pt>
                <c:pt idx="2">
                  <c:v>34.545454545454547</c:v>
                </c:pt>
                <c:pt idx="3">
                  <c:v>1.8181818181818181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Структурный_анализ!$N$163:$N$166</c:f>
              <c:numCache>
                <c:formatCode>0.00</c:formatCode>
                <c:ptCount val="4"/>
                <c:pt idx="0">
                  <c:v>0</c:v>
                </c:pt>
                <c:pt idx="1">
                  <c:v>3.6363636363636327</c:v>
                </c:pt>
                <c:pt idx="2">
                  <c:v>72.727272727272734</c:v>
                </c:pt>
                <c:pt idx="3">
                  <c:v>23.636363636363626</c:v>
                </c:pt>
              </c:numCache>
            </c:numRef>
          </c:val>
        </c:ser>
        <c:axId val="29865856"/>
        <c:axId val="29867392"/>
      </c:barChart>
      <c:catAx>
        <c:axId val="29865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67392"/>
        <c:crosses val="autoZero"/>
        <c:auto val="1"/>
        <c:lblAlgn val="ctr"/>
        <c:lblOffset val="100"/>
      </c:catAx>
      <c:valAx>
        <c:axId val="2986739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65856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Уміння 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baseline="0">
                <a:latin typeface="Times New Roman" pitchFamily="18" charset="0"/>
                <a:cs typeface="Times New Roman" pitchFamily="18" charset="0"/>
              </a:rPr>
              <a:t>, після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Структурный_анализ!$R$97:$R$100</c:f>
              <c:numCache>
                <c:formatCode>0.00</c:formatCode>
                <c:ptCount val="4"/>
                <c:pt idx="0">
                  <c:v>0</c:v>
                </c:pt>
                <c:pt idx="1">
                  <c:v>58.181818181818144</c:v>
                </c:pt>
                <c:pt idx="2">
                  <c:v>34.545454545454547</c:v>
                </c:pt>
                <c:pt idx="3">
                  <c:v>7.2727272727272725</c:v>
                </c:pt>
              </c:numCache>
            </c:numRef>
          </c:val>
        </c:ser>
        <c:ser>
          <c:idx val="1"/>
          <c:order val="1"/>
          <c:tx>
            <c:v>ЕГ</c:v>
          </c:tx>
          <c:cat>
            <c:strLit>
              <c:ptCount val="4"/>
              <c:pt idx="0">
                <c:v>критичний</c:v>
              </c:pt>
              <c:pt idx="1">
                <c:v>допустимий</c:v>
              </c:pt>
              <c:pt idx="2">
                <c:v>достатній</c:v>
              </c:pt>
              <c:pt idx="3">
                <c:v>оптимальний</c:v>
              </c:pt>
            </c:strLit>
          </c:cat>
          <c:val>
            <c:numRef>
              <c:f>Структурный_анализ!$R$163:$R$166</c:f>
              <c:numCache>
                <c:formatCode>0.00</c:formatCode>
                <c:ptCount val="4"/>
                <c:pt idx="0">
                  <c:v>0</c:v>
                </c:pt>
                <c:pt idx="1">
                  <c:v>5.4545454545454408</c:v>
                </c:pt>
                <c:pt idx="2">
                  <c:v>56.363636363636189</c:v>
                </c:pt>
                <c:pt idx="3">
                  <c:v>38.181818181818144</c:v>
                </c:pt>
              </c:numCache>
            </c:numRef>
          </c:val>
        </c:ser>
        <c:axId val="29896704"/>
        <c:axId val="29898240"/>
      </c:barChart>
      <c:catAx>
        <c:axId val="29896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98240"/>
        <c:crosses val="autoZero"/>
        <c:auto val="1"/>
        <c:lblAlgn val="ctr"/>
        <c:lblOffset val="100"/>
      </c:catAx>
      <c:valAx>
        <c:axId val="29898240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800" baseline="0"/>
            </a:pPr>
            <a:endParaRPr lang="uk-UA"/>
          </a:p>
        </c:txPr>
        <c:crossAx val="29896704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C6A9-2FC8-4BB3-B07C-217D83F4B27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B7170-6B0B-478E-B922-25C106417F8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 Олександр Борисович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B7170-6B0B-478E-B922-25C106417F81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B7170-6B0B-478E-B922-25C106417F81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B7170-6B0B-478E-B922-25C106417F81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B7170-6B0B-478E-B922-25C106417F81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8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3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6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8E3699-971F-4668-9789-6683127011A0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B37E4D-EA41-4A18-8E20-331C91236D5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S:\Dubyahin\DAB\Statist\Publikac\MonogrBM\%20http:\eprints.zu.edu.ua\17966\1\aref.%25%2020&#1055;&#1077;&#1095;&#1082;&#1086;%20&#1040;.&#1053;..pdf" TargetMode="External"/><Relationship Id="rId2" Type="http://schemas.openxmlformats.org/officeDocument/2006/relationships/hyperlink" Target="http://eprints.zu.edu.ua/1796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S:\Dubyahin\DAB\Statist\Publikac\MonogrBM\&#1088;&#1080;&#1089;.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543064"/>
          </a:xfrm>
          <a:solidFill>
            <a:schemeClr val="bg2"/>
          </a:solidFill>
          <a:ln w="635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ДУБЯГІН Олександр Борисович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кандидат технічних наук, доцент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4"/>
            <a:ext cx="7772400" cy="2071702"/>
          </a:xfrm>
          <a:solidFill>
            <a:schemeClr val="bg2"/>
          </a:solidFill>
          <a:ln w="50800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МІЖРІВНЕВОГО БАЛАНСУ СТРУКТУРОВАНОГО ОБ’ЄКТА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(презентація)</a:t>
            </a:r>
            <a:endParaRPr lang="uk-UA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305800" cy="1981200"/>
          </a:xfrm>
          <a:solidFill>
            <a:schemeClr val="bg2"/>
          </a:solidFill>
          <a:ln w="19050" cmpd="thinThick">
            <a:solidFill>
              <a:srgbClr val="000000"/>
            </a:solidFill>
          </a:ln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Показники </a:t>
            </a:r>
            <a:r>
              <a:rPr lang="uk-UA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міжрівневого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балансу</a:t>
            </a:r>
            <a:endParaRPr lang="uk-UA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5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305800" cy="1143000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Уводяться вперше</a:t>
            </a:r>
            <a:endParaRPr lang="uk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500043"/>
            <a:ext cx="8229600" cy="561956"/>
          </a:xfrm>
          <a:solidFill>
            <a:schemeClr val="bg2"/>
          </a:solidFill>
        </p:spPr>
        <p:txBody>
          <a:bodyPr lIns="0" tIns="0" rIns="0" bIns="0" anchor="ctr" anchorCtr="0">
            <a:normAutofit fontScale="90000"/>
          </a:bodyPr>
          <a:lstStyle/>
          <a:p>
            <a:pPr algn="ctr"/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uk-UA" sz="27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Класифікація показників:</a:t>
            </a: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714353" y="5857892"/>
            <a:ext cx="7786743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5.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Класифікація показників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міжрівневого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балансу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698" name="Group 2"/>
          <p:cNvGrpSpPr>
            <a:grpSpLocks noChangeAspect="1"/>
          </p:cNvGrpSpPr>
          <p:nvPr/>
        </p:nvGrpSpPr>
        <p:grpSpPr bwMode="auto">
          <a:xfrm>
            <a:off x="857224" y="1071546"/>
            <a:ext cx="7493028" cy="4714908"/>
            <a:chOff x="2157" y="8530"/>
            <a:chExt cx="7490" cy="5671"/>
          </a:xfrm>
        </p:grpSpPr>
        <p:sp>
          <p:nvSpPr>
            <p:cNvPr id="29699" name="AutoShape 3"/>
            <p:cNvSpPr>
              <a:spLocks noChangeAspect="1" noChangeArrowheads="1"/>
            </p:cNvSpPr>
            <p:nvPr/>
          </p:nvSpPr>
          <p:spPr bwMode="auto">
            <a:xfrm>
              <a:off x="2157" y="8530"/>
              <a:ext cx="7490" cy="567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uk-UA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4401" y="12094"/>
              <a:ext cx="3116" cy="560"/>
            </a:xfrm>
            <a:prstGeom prst="rect">
              <a:avLst/>
            </a:prstGeom>
            <a:solidFill>
              <a:srgbClr val="DAEEF3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ПОКАЗНИКИ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МІЖРІВНЕВОГО БАЛАНСУ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3786" y="10196"/>
              <a:ext cx="2171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ознакою руху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847" y="12979"/>
              <a:ext cx="2883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ступенем агрегування руху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319" y="13056"/>
              <a:ext cx="3011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межами руху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2528" y="9273"/>
              <a:ext cx="1610" cy="58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пересування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418" y="13669"/>
              <a:ext cx="1143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Часткові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189" y="13669"/>
              <a:ext cx="1144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Парні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115" y="9439"/>
              <a:ext cx="1593" cy="58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Рівневої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нерухомості</a:t>
              </a: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845" y="11386"/>
              <a:ext cx="2101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призначенням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95" y="8692"/>
              <a:ext cx="961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Вибуття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418" y="8692"/>
              <a:ext cx="981" cy="3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Прибуття</a:t>
              </a: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614" y="8693"/>
              <a:ext cx="1231" cy="6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 переходу з рівня </a:t>
              </a: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5957" y="8692"/>
              <a:ext cx="1187" cy="61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Залишення на рівня </a:t>
              </a:r>
            </a:p>
          </p:txBody>
        </p:sp>
        <p:cxnSp>
          <p:nvCxnSpPr>
            <p:cNvPr id="29713" name="AutoShape 17"/>
            <p:cNvCxnSpPr>
              <a:cxnSpLocks noChangeShapeType="1"/>
              <a:stCxn id="29700" idx="0"/>
              <a:endCxn id="29701" idx="2"/>
            </p:cNvCxnSpPr>
            <p:nvPr/>
          </p:nvCxnSpPr>
          <p:spPr bwMode="auto">
            <a:xfrm rot="16200000" flipV="1">
              <a:off x="4653" y="10788"/>
              <a:ext cx="1524" cy="1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14" name="AutoShape 18"/>
            <p:cNvCxnSpPr>
              <a:cxnSpLocks noChangeShapeType="1"/>
              <a:stCxn id="29700" idx="0"/>
              <a:endCxn id="29708" idx="2"/>
            </p:cNvCxnSpPr>
            <p:nvPr/>
          </p:nvCxnSpPr>
          <p:spPr bwMode="auto">
            <a:xfrm rot="5400000" flipH="1" flipV="1">
              <a:off x="6259" y="11458"/>
              <a:ext cx="336" cy="9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15" name="AutoShape 19"/>
            <p:cNvCxnSpPr>
              <a:cxnSpLocks noChangeShapeType="1"/>
              <a:stCxn id="29700" idx="2"/>
              <a:endCxn id="29702" idx="0"/>
            </p:cNvCxnSpPr>
            <p:nvPr/>
          </p:nvCxnSpPr>
          <p:spPr bwMode="auto">
            <a:xfrm rot="5400000">
              <a:off x="4961" y="11981"/>
              <a:ext cx="325" cy="16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16" name="AutoShape 20"/>
            <p:cNvCxnSpPr>
              <a:cxnSpLocks noChangeShapeType="1"/>
              <a:stCxn id="29700" idx="2"/>
              <a:endCxn id="29703" idx="0"/>
            </p:cNvCxnSpPr>
            <p:nvPr/>
          </p:nvCxnSpPr>
          <p:spPr bwMode="auto">
            <a:xfrm rot="16200000" flipH="1">
              <a:off x="6691" y="11922"/>
              <a:ext cx="402" cy="18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17" name="AutoShape 21"/>
            <p:cNvCxnSpPr>
              <a:cxnSpLocks noChangeShapeType="1"/>
              <a:stCxn id="29702" idx="2"/>
              <a:endCxn id="29706" idx="0"/>
            </p:cNvCxnSpPr>
            <p:nvPr/>
          </p:nvCxnSpPr>
          <p:spPr bwMode="auto">
            <a:xfrm flipH="1">
              <a:off x="2762" y="13354"/>
              <a:ext cx="152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18" name="AutoShape 22"/>
            <p:cNvCxnSpPr>
              <a:cxnSpLocks noChangeShapeType="1"/>
              <a:stCxn id="29702" idx="2"/>
              <a:endCxn id="29705" idx="0"/>
            </p:cNvCxnSpPr>
            <p:nvPr/>
          </p:nvCxnSpPr>
          <p:spPr bwMode="auto">
            <a:xfrm flipH="1">
              <a:off x="3989" y="13354"/>
              <a:ext cx="30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5911" y="13669"/>
              <a:ext cx="1144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7144" y="13671"/>
              <a:ext cx="1143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Групові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721" name="AutoShape 25"/>
            <p:cNvCxnSpPr>
              <a:cxnSpLocks noChangeShapeType="1"/>
              <a:stCxn id="29703" idx="2"/>
              <a:endCxn id="29719" idx="0"/>
            </p:cNvCxnSpPr>
            <p:nvPr/>
          </p:nvCxnSpPr>
          <p:spPr bwMode="auto">
            <a:xfrm flipH="1">
              <a:off x="6484" y="13431"/>
              <a:ext cx="1341" cy="2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22" name="AutoShape 26"/>
            <p:cNvCxnSpPr>
              <a:cxnSpLocks noChangeShapeType="1"/>
              <a:stCxn id="29703" idx="2"/>
              <a:endCxn id="29720" idx="0"/>
            </p:cNvCxnSpPr>
            <p:nvPr/>
          </p:nvCxnSpPr>
          <p:spPr bwMode="auto">
            <a:xfrm flipH="1">
              <a:off x="7715" y="13431"/>
              <a:ext cx="11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7515" y="8693"/>
              <a:ext cx="2042" cy="8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Рівневої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структури (зміни структури) об’єкта спостереження</a:t>
              </a: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7517" y="9595"/>
              <a:ext cx="2040" cy="65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Структури 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інтенсивності руху </a:t>
              </a: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7515" y="10253"/>
              <a:ext cx="2042" cy="5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Балансові показники пересувань </a:t>
              </a:r>
            </a:p>
          </p:txBody>
        </p:sp>
        <p:cxnSp>
          <p:nvCxnSpPr>
            <p:cNvPr id="29726" name="AutoShape 30"/>
            <p:cNvCxnSpPr>
              <a:cxnSpLocks noChangeShapeType="1"/>
              <a:stCxn id="29708" idx="0"/>
              <a:endCxn id="29723" idx="1"/>
            </p:cNvCxnSpPr>
            <p:nvPr/>
          </p:nvCxnSpPr>
          <p:spPr bwMode="auto">
            <a:xfrm rot="5400000" flipH="1" flipV="1">
              <a:off x="6076" y="9947"/>
              <a:ext cx="2259" cy="6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27" name="AutoShape 31"/>
            <p:cNvCxnSpPr>
              <a:cxnSpLocks noChangeShapeType="1"/>
              <a:stCxn id="29708" idx="0"/>
              <a:endCxn id="29724" idx="1"/>
            </p:cNvCxnSpPr>
            <p:nvPr/>
          </p:nvCxnSpPr>
          <p:spPr bwMode="auto">
            <a:xfrm rot="5400000" flipH="1" flipV="1">
              <a:off x="6474" y="10343"/>
              <a:ext cx="1464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28" name="AutoShape 32"/>
            <p:cNvCxnSpPr>
              <a:cxnSpLocks noChangeShapeType="1"/>
              <a:stCxn id="29708" idx="0"/>
              <a:endCxn id="29725" idx="1"/>
            </p:cNvCxnSpPr>
            <p:nvPr/>
          </p:nvCxnSpPr>
          <p:spPr bwMode="auto">
            <a:xfrm rot="5400000" flipH="1" flipV="1">
              <a:off x="6788" y="10659"/>
              <a:ext cx="835" cy="6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528" y="10777"/>
              <a:ext cx="2086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способом обчислення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2228" y="11451"/>
              <a:ext cx="1143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Абсолютні</a:t>
              </a: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3119" y="11928"/>
              <a:ext cx="1143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Відносні</a:t>
              </a:r>
            </a:p>
          </p:txBody>
        </p:sp>
        <p:cxnSp>
          <p:nvCxnSpPr>
            <p:cNvPr id="29732" name="AutoShape 36"/>
            <p:cNvCxnSpPr>
              <a:cxnSpLocks noChangeShapeType="1"/>
              <a:stCxn id="29729" idx="2"/>
              <a:endCxn id="29730" idx="0"/>
            </p:cNvCxnSpPr>
            <p:nvPr/>
          </p:nvCxnSpPr>
          <p:spPr bwMode="auto">
            <a:xfrm rot="5400000">
              <a:off x="3034" y="10915"/>
              <a:ext cx="302" cy="7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33" name="AutoShape 37"/>
            <p:cNvCxnSpPr>
              <a:cxnSpLocks noChangeShapeType="1"/>
            </p:cNvCxnSpPr>
            <p:nvPr/>
          </p:nvCxnSpPr>
          <p:spPr bwMode="auto">
            <a:xfrm>
              <a:off x="3571" y="11149"/>
              <a:ext cx="120" cy="7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34" name="AutoShape 38"/>
            <p:cNvCxnSpPr>
              <a:cxnSpLocks noChangeShapeType="1"/>
              <a:stCxn id="29729" idx="3"/>
              <a:endCxn id="29700" idx="0"/>
            </p:cNvCxnSpPr>
            <p:nvPr/>
          </p:nvCxnSpPr>
          <p:spPr bwMode="auto">
            <a:xfrm>
              <a:off x="4614" y="10963"/>
              <a:ext cx="1345" cy="11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4614" y="13669"/>
              <a:ext cx="1144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Частинні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736" name="AutoShape 40"/>
            <p:cNvCxnSpPr>
              <a:cxnSpLocks noChangeShapeType="1"/>
              <a:stCxn id="29702" idx="2"/>
              <a:endCxn id="29735" idx="0"/>
            </p:cNvCxnSpPr>
            <p:nvPr/>
          </p:nvCxnSpPr>
          <p:spPr bwMode="auto">
            <a:xfrm>
              <a:off x="4289" y="13354"/>
              <a:ext cx="89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8348" y="13666"/>
              <a:ext cx="1145" cy="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Загальні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738" name="AutoShape 42"/>
            <p:cNvCxnSpPr>
              <a:cxnSpLocks noChangeShapeType="1"/>
              <a:stCxn id="29703" idx="2"/>
              <a:endCxn id="29737" idx="0"/>
            </p:cNvCxnSpPr>
            <p:nvPr/>
          </p:nvCxnSpPr>
          <p:spPr bwMode="auto">
            <a:xfrm>
              <a:off x="7825" y="13431"/>
              <a:ext cx="1096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39" name="AutoShape 43"/>
            <p:cNvCxnSpPr>
              <a:cxnSpLocks noChangeShapeType="1"/>
              <a:stCxn id="29704" idx="2"/>
              <a:endCxn id="29701" idx="0"/>
            </p:cNvCxnSpPr>
            <p:nvPr/>
          </p:nvCxnSpPr>
          <p:spPr bwMode="auto">
            <a:xfrm>
              <a:off x="3333" y="9858"/>
              <a:ext cx="1538" cy="3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40" name="AutoShape 44"/>
            <p:cNvCxnSpPr>
              <a:cxnSpLocks noChangeShapeType="1"/>
              <a:stCxn id="29701" idx="0"/>
              <a:endCxn id="29707" idx="2"/>
            </p:cNvCxnSpPr>
            <p:nvPr/>
          </p:nvCxnSpPr>
          <p:spPr bwMode="auto">
            <a:xfrm flipV="1">
              <a:off x="4871" y="10020"/>
              <a:ext cx="1041" cy="1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41" name="AutoShape 45"/>
            <p:cNvCxnSpPr>
              <a:cxnSpLocks noChangeShapeType="1"/>
              <a:stCxn id="29709" idx="2"/>
              <a:endCxn id="29704" idx="0"/>
            </p:cNvCxnSpPr>
            <p:nvPr/>
          </p:nvCxnSpPr>
          <p:spPr bwMode="auto">
            <a:xfrm>
              <a:off x="2776" y="9031"/>
              <a:ext cx="557" cy="2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42" name="AutoShape 46"/>
            <p:cNvCxnSpPr>
              <a:cxnSpLocks noChangeShapeType="1"/>
              <a:stCxn id="29704" idx="0"/>
              <a:endCxn id="29710" idx="2"/>
            </p:cNvCxnSpPr>
            <p:nvPr/>
          </p:nvCxnSpPr>
          <p:spPr bwMode="auto">
            <a:xfrm flipV="1">
              <a:off x="3333" y="9030"/>
              <a:ext cx="575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43" name="AutoShape 47"/>
            <p:cNvCxnSpPr>
              <a:cxnSpLocks noChangeShapeType="1"/>
              <a:stCxn id="29711" idx="2"/>
              <a:endCxn id="29707" idx="0"/>
            </p:cNvCxnSpPr>
            <p:nvPr/>
          </p:nvCxnSpPr>
          <p:spPr bwMode="auto">
            <a:xfrm rot="16200000" flipH="1">
              <a:off x="5503" y="9030"/>
              <a:ext cx="136" cy="6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44" name="AutoShape 48"/>
            <p:cNvCxnSpPr>
              <a:cxnSpLocks noChangeShapeType="1"/>
              <a:stCxn id="29712" idx="2"/>
              <a:endCxn id="29707" idx="0"/>
            </p:cNvCxnSpPr>
            <p:nvPr/>
          </p:nvCxnSpPr>
          <p:spPr bwMode="auto">
            <a:xfrm rot="5400000">
              <a:off x="6163" y="9052"/>
              <a:ext cx="136" cy="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7515" y="10895"/>
              <a:ext cx="2042" cy="38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Координації руху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746" name="AutoShape 50"/>
            <p:cNvCxnSpPr>
              <a:cxnSpLocks noChangeShapeType="1"/>
              <a:stCxn id="29708" idx="0"/>
              <a:endCxn id="29745" idx="1"/>
            </p:cNvCxnSpPr>
            <p:nvPr/>
          </p:nvCxnSpPr>
          <p:spPr bwMode="auto">
            <a:xfrm rot="5400000" flipH="1" flipV="1">
              <a:off x="7056" y="10927"/>
              <a:ext cx="299" cy="6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2571736" y="3500438"/>
            <a:ext cx="1143462" cy="28184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Середні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>
            <a:stCxn id="29729" idx="2"/>
            <a:endCxn id="53" idx="0"/>
          </p:cNvCxnSpPr>
          <p:nvPr/>
        </p:nvCxnSpPr>
        <p:spPr>
          <a:xfrm rot="16200000" flipH="1">
            <a:off x="2581912" y="2938883"/>
            <a:ext cx="251438" cy="871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7" y="785795"/>
          <a:ext cx="8229602" cy="578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/>
                <a:gridCol w="1214444"/>
                <a:gridCol w="2286016"/>
                <a:gridCol w="4371951"/>
              </a:tblGrid>
              <a:tr h="42862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№ п/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Показники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за призначенням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Умовне позначення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Пояснення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Рівневої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структури об’єкта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</a:rPr>
                        <a:t>Питома вага або частка (відсоток) одиниць об’єкта з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-м рівнем у стані «до» і з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-м рівнем у стані «після»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2.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Зміни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рівневої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структури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 (динаміки)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Т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Т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</a:rPr>
                        <a:t>Темпи зростання і приросту одиниць об’єкта на рівні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при переході об’єкта зі стану «до» у стан «після»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5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Структури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руху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4В(П)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5В(П)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2Н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4В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4В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4П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4П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1Вв.(Пн.)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1Вн.(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.)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u="sng" dirty="0">
                          <a:latin typeface="Times New Roman"/>
                          <a:ea typeface="Calibri"/>
                        </a:rPr>
                        <a:t>Коефіцієнт або індекс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В(П)</a:t>
                      </a:r>
                      <a:r>
                        <a:rPr lang="uk-UA" sz="1100" b="1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– вибуття (прибуття) одиниць об’єкта з рівня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на рівень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(на рівень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з рівня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);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="1" baseline="-250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не переходу (залишення) одиниць об’єкта з рівня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(на рівні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);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="1" baseline="-250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– вибуття (прибуття) одиниць об’єкта з рівня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на будь-який інший рівень (на рівень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з будь-якого іншого рівня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);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.(н.)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– прогресивного (регресивного) вибуття одиниць об’єкта з рівня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b="1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.(в.)</a:t>
                      </a: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прогресивного (регресивного)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прибуття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одиниць об’єкта на рівень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.(н.)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прогресивного (регресивного) вибуття одиниць об’єкта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Пн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.(в.)</a:t>
                      </a: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прогресивного (регресивного) прибуття одиниць об’єкта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smtClean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– вибуття (прибуття) одиниць об’єкта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="1" baseline="-25000" dirty="0" smtClean="0">
                          <a:latin typeface="Times New Roman"/>
                          <a:ea typeface="Calibri"/>
                        </a:rPr>
                        <a:t>Н(З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– не переходу з рівня (залишення на рівні) одиниць об’єкта.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3973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4.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Інтенсивності руху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6В(П)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1Н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1З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3Н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В(П)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Н(З)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5В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5В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5П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5П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2Вв.(Пн.)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2Вн.(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.)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6439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5.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Координації </a:t>
                      </a:r>
                      <a:endParaRPr lang="uk-UA" sz="12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руху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lm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/i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/j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Н(П/З)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В(З/П)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н.(Пн./в.)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./в.(</a:t>
                      </a:r>
                      <a:r>
                        <a:rPr lang="uk-UA" sz="11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baseline="-25000" dirty="0">
                          <a:latin typeface="Times New Roman"/>
                          <a:ea typeface="Calibri"/>
                        </a:rPr>
                        <a:t>./н.)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u="sng" dirty="0">
                          <a:latin typeface="Times New Roman"/>
                          <a:ea typeface="Calibri"/>
                        </a:rPr>
                        <a:t>Коефіцієнт або індекс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координації чисельності одиниць об’єкта, представлених у її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співвідношенні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</a:rPr>
                        <a:t>а) рівнями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l/i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l/j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100" i="1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в категоріях «0, 1, В, П, Н, З, 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., 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., 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., Пн.» або у взаємодії з рівнями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) відповідно;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</a:rPr>
                        <a:t>б) категоріями «Н/В (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/Н), З/П (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/З), 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./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 (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./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.), Пн./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 (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./Пн.)» в цілому або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на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рівні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611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6.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Балансові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показники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пересувань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1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1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1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1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u="sng" dirty="0">
                          <a:latin typeface="Times New Roman"/>
                          <a:ea typeface="Calibri"/>
                        </a:rPr>
                        <a:t>Коефіцієнт або індекс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Times New Roman"/>
                          <a:ea typeface="Calibri"/>
                        </a:rPr>
                        <a:t>РП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</a:t>
                      </a:r>
                      <a:r>
                        <a:rPr lang="uk-UA" sz="1100" dirty="0" err="1">
                          <a:latin typeface="Times New Roman"/>
                          <a:ea typeface="Calibri"/>
                        </a:rPr>
                        <a:t>рівневого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приросту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dirty="0" smtClean="0">
                          <a:latin typeface="Times New Roman"/>
                          <a:ea typeface="Calibri"/>
                        </a:rPr>
                        <a:t>ІО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інтенсивності обороту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dirty="0" smtClean="0">
                          <a:latin typeface="Times New Roman"/>
                          <a:ea typeface="Calibri"/>
                        </a:rPr>
                        <a:t>ВСП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відносне сальдо пересувань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dirty="0" err="1" smtClean="0">
                          <a:latin typeface="Times New Roman"/>
                          <a:ea typeface="Calibri"/>
                        </a:rPr>
                        <a:t>ЕП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ефективності пересувань, -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</a:rPr>
                        <a:t>одиниць об’єкта при пересуванні: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між парою рівнів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 й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на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рівні </a:t>
                      </a:r>
                      <a:r>
                        <a:rPr lang="uk-UA" sz="1100" i="1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.(в.)</a:t>
                      </a: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прогресивно-регресивному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(регресивно-прогресивному) назустріч на рівні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uk-UA" sz="1100" b="1" i="1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b="1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./в.(</a:t>
                      </a:r>
                      <a:r>
                        <a:rPr lang="uk-UA" sz="1100" b="1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100" b="1" baseline="-25000" dirty="0">
                          <a:latin typeface="Times New Roman"/>
                          <a:ea typeface="Calibri"/>
                        </a:rPr>
                        <a:t>./н.)</a:t>
                      </a: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– прогресивному (регресивному) </a:t>
                      </a:r>
                      <a:r>
                        <a:rPr lang="uk-UA" sz="1100" dirty="0" smtClean="0">
                          <a:latin typeface="Times New Roman"/>
                          <a:ea typeface="Calibri"/>
                        </a:rPr>
                        <a:t>навздогін 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на рівні </a:t>
                      </a:r>
                      <a:r>
                        <a:rPr lang="uk-UA" sz="1100" i="1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100" dirty="0"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90518"/>
          </a:xfrm>
          <a:solidFill>
            <a:schemeClr val="bg2"/>
          </a:solidFill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Відносні показники </a:t>
            </a:r>
            <a:r>
              <a:rPr lang="uk-UA" sz="24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міжрівневого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балансу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Таблиця 3</a:t>
            </a:r>
            <a:endParaRPr lang="uk-UA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33393"/>
          </a:xfrm>
          <a:solidFill>
            <a:schemeClr val="bg2"/>
          </a:solidFill>
        </p:spPr>
        <p:txBody>
          <a:bodyPr lIns="0" tIns="144000" rIns="0" bIns="0" anchor="ctr" anchorCtr="1">
            <a:normAutofit fontScale="90000"/>
          </a:bodyPr>
          <a:lstStyle/>
          <a:p>
            <a:pPr algn="r"/>
            <a:r>
              <a:rPr sz="27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27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uk-UA" sz="2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Показники </a:t>
            </a:r>
            <a:r>
              <a:rPr lang="uk-UA" sz="22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рівневої</a:t>
            </a:r>
            <a:r>
              <a:rPr lang="uk-UA" sz="2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структури (зміни структури) об’єкта, структури,</a:t>
            </a:r>
            <a:r>
              <a:rPr sz="2200" u="sng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інтенсивності та координації руху</a:t>
            </a: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sz="27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Таблиця 4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715437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88"/>
                <a:gridCol w="664156"/>
                <a:gridCol w="959335"/>
                <a:gridCol w="1033130"/>
                <a:gridCol w="1402105"/>
                <a:gridCol w="1144464"/>
                <a:gridCol w="928694"/>
                <a:gridCol w="928694"/>
                <a:gridCol w="1071571"/>
              </a:tblGrid>
              <a:tr h="285752"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</a:rPr>
                        <a:t>     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Чисельник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Знаменник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Рівнева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структура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Парні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Частинні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0 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lm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Н(З)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),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В(П)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10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Рівневі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∆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baseline="0" dirty="0" smtClean="0"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Т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Т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1Н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5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1З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≠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lm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lm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0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(З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)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</a:t>
                      </a:r>
                      <a:endParaRPr lang="en-US" sz="1200" i="1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Н(З)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1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&lt;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&gt;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&gt;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4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&lt;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 rowSpan="4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Групові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В(П)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4В(П)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1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Вв.(Пн.)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5В(П)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4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Вн.(Пв.)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5В(П)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9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Н(З)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2Н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</a:t>
                      </a:r>
                      <a:endParaRPr lang="en-US" sz="1200" i="1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Н(З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Н(П/З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</a:t>
                      </a:r>
                      <a:endParaRPr lang="en-US" sz="1200" i="1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Н(З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Times New Roman"/>
                          <a:ea typeface="Calibri"/>
                        </a:rPr>
                        <a:t>Зага-льні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6В(П)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3Н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73"/>
          <a:ext cx="8229599" cy="60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1379786"/>
                <a:gridCol w="1175657"/>
                <a:gridCol w="1175657"/>
                <a:gridCol w="1175657"/>
                <a:gridCol w="1175657"/>
                <a:gridCol w="1175657"/>
              </a:tblGrid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Часткові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403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Н(З)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&lt;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l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≠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н. 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 &gt; 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l 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≠ 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i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н. 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>
                          <a:latin typeface="Times New Roman"/>
                          <a:ea typeface="Calibri"/>
                        </a:rPr>
                        <a:t> &gt; </a:t>
                      </a:r>
                      <a:r>
                        <a:rPr lang="uk-UA" sz="1200" i="1">
                          <a:latin typeface="Times New Roman"/>
                          <a:ea typeface="Calibri"/>
                        </a:rPr>
                        <a:t>i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),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&lt;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6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21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92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080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6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614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В(З/П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Н(З)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1Вв.(Пн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1Вн.(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=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.(П(в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В(П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9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4В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4П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./в.(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./н.)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43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4В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4П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н.(Пн./в.)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err="1" smtClean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3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Н(З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Н(З)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5В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5В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5П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н.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5П</a:t>
                      </a:r>
                      <a:r>
                        <a:rPr lang="uk-UA" sz="1200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=N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i="1" baseline="-25000" dirty="0" smtClean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в.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2Вв.(Пн.)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=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.(Пн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2Вн.(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=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Calibri"/>
                        </a:rPr>
                        <a:t>.(</a:t>
                      </a:r>
                      <a:r>
                        <a:rPr lang="uk-UA" sz="1200" baseline="-25000" dirty="0" err="1">
                          <a:latin typeface="Times New Roman"/>
                          <a:ea typeface="Calibri"/>
                        </a:rPr>
                        <a:t>Пв</a:t>
                      </a:r>
                      <a:r>
                        <a:rPr lang="uk-UA" sz="1200" baseline="-25000" dirty="0" smtClean="0">
                          <a:latin typeface="Times New Roman"/>
                          <a:ea typeface="Calibri"/>
                        </a:rPr>
                        <a:t>.)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uk-UA" sz="1200" i="1" dirty="0" smtClean="0">
                          <a:latin typeface="Times New Roman"/>
                          <a:ea typeface="Calibri"/>
                        </a:rPr>
                        <a:t>N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r"/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Продовження таблиці 4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8"/>
          <a:ext cx="8229599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500066"/>
                <a:gridCol w="1571636"/>
                <a:gridCol w="1428760"/>
                <a:gridCol w="1357322"/>
                <a:gridCol w="1214446"/>
                <a:gridCol w="1757345"/>
              </a:tblGrid>
              <a:tr h="744996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            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           Показник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       Вид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96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Парні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ji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іj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ji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ji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ji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ji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96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Частинні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l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=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 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96">
                <a:tc rowSpan="4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Часткові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Назустріч </a:t>
                      </a: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прогресивно-регресивне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.)</a:t>
                      </a: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49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регресивно-прогресивне </a:t>
                      </a: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.)</a:t>
                      </a: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= 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49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Навздогін</a:t>
                      </a: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прогресивне </a:t>
                      </a: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./в.)</a:t>
                      </a: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н./в.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=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./в.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49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регресивне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=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./н.)</a:t>
                      </a: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РП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в./н.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=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 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ІО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в./н.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uk-UA" sz="1400"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i="1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ВСП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ЕП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./н.</a:t>
                      </a:r>
                      <a:r>
                        <a:rPr lang="uk-UA" sz="1400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 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400" i="1" baseline="-25000" dirty="0" err="1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uk-UA" sz="14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Балансові показники </a:t>
            </a:r>
            <a:r>
              <a:rPr lang="uk-UA" sz="24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міжрівневих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пересувань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Таблиця 5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Фрагмент балансово-розрахункової матриці – </a:t>
            </a:r>
            <a:r>
              <a:rPr lang="uk-UA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рівневій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кластер, в якому обчислюються показники балансу: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28596" y="928670"/>
          <a:ext cx="4059242" cy="478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14314"/>
                <a:gridCol w="428628"/>
                <a:gridCol w="500066"/>
                <a:gridCol w="500066"/>
                <a:gridCol w="571504"/>
                <a:gridCol w="451846"/>
                <a:gridCol w="369022"/>
                <a:gridCol w="369022"/>
                <a:gridCol w="369022"/>
              </a:tblGrid>
              <a:tr h="4377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Прибули на рівень</a:t>
                      </a:r>
                      <a:endParaRPr lang="uk-UA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37710">
                <a:tc rowSpan="5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Вибули з рівня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↘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 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→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було 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«В» з рівня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80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«в.»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«н.»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7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→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≠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41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en-US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в.(н.)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9023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н.(в.)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В(П)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37710">
                <a:tc rowSpan="4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Всього: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стало </a:t>
                      </a:r>
                      <a:endParaRPr lang="uk-UA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після»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en-US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7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«П» на </a:t>
                      </a:r>
                      <a:endParaRPr lang="uk-UA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рівень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7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7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«в.»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572000" y="928670"/>
          <a:ext cx="4286282" cy="478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"/>
                <a:gridCol w="285752"/>
                <a:gridCol w="285752"/>
                <a:gridCol w="71438"/>
                <a:gridCol w="500066"/>
                <a:gridCol w="357190"/>
                <a:gridCol w="428629"/>
                <a:gridCol w="306163"/>
                <a:gridCol w="306163"/>
                <a:gridCol w="306163"/>
                <a:gridCol w="306163"/>
                <a:gridCol w="306163"/>
                <a:gridCol w="306163"/>
                <a:gridCol w="306163"/>
              </a:tblGrid>
              <a:tr h="3688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Прибули на рівень</a:t>
                      </a:r>
                      <a:endParaRPr lang="uk-UA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Вибули з рівня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↘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(=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→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було 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«до»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«В» з рівня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701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endParaRPr lang="uk-UA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endParaRPr lang="uk-UA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(=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↓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ij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</a:t>
                      </a:r>
                      <a:r>
                        <a:rPr lang="uk-UA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РП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lj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ІО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uk-UA" sz="120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Всього: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стало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«після»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1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</a:t>
                      </a:r>
                      <a:r>
                        <a:rPr lang="en-US" sz="1200" i="1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uk-UA" sz="12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uk-UA" sz="1200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il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en-US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</a:t>
                      </a:r>
                      <a:r>
                        <a:rPr lang="en-US" sz="1200" i="1" baseline="-25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РП</a:t>
                      </a:r>
                      <a:r>
                        <a:rPr lang="en-US" sz="12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en-US" sz="1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8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«П» на рівень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88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Пн.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0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69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</a:t>
                      </a:r>
                      <a:endParaRPr lang="uk-UA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uk-UA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200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uk-UA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Пв.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31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57158" y="5929330"/>
            <a:ext cx="4143404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Рис.6.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Коефіцієнти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структури й інтенсивності руху 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5929330"/>
            <a:ext cx="4143404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Рис.7.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Балансові коефіцієнти пересувань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229600" cy="585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500198"/>
                <a:gridCol w="2643206"/>
                <a:gridCol w="3614734"/>
              </a:tblGrid>
              <a:tr h="57150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п/</a:t>
                      </a: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Канонічні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форми 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балансу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Теореми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балансу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795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45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1.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Перша теорема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(чудова властивість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) </a:t>
                      </a: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балансу: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13339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1.1.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Перша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канонічна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форма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–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збалансованість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рівневої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 структури об’єкта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70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– «</a:t>
                      </a: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трансформуючі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» коефіцієнти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8858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1.2.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Властивість 1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</a:t>
                      </a: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рівневу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 структуру пересувань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9761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1.3.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Властивість 2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</a:t>
                      </a: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рівневу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 структуру нерухомості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Властивість 3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</a:t>
                      </a: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рівневу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структуру прогресивних (регресивних) пересувань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767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1.4.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/>
                </a:tc>
              </a:tr>
              <a:tr h="28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– «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передаточні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» коефіцієнти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58204" cy="490518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3.5. Взаємозв’язки показників </a:t>
            </a:r>
            <a:r>
              <a:rPr lang="uk-UA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міжрівневого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балансу         </a:t>
            </a:r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Таблиця 6 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357950" y="1714488"/>
          <a:ext cx="1036637" cy="769937"/>
        </p:xfrm>
        <a:graphic>
          <a:graphicData uri="http://schemas.openxmlformats.org/presentationml/2006/ole">
            <p:oleObj spid="_x0000_s54275" name="Формула" r:id="rId3" imgW="1231560" imgH="91440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000760" y="2714620"/>
          <a:ext cx="1982787" cy="1254125"/>
        </p:xfrm>
        <a:graphic>
          <a:graphicData uri="http://schemas.openxmlformats.org/presentationml/2006/ole">
            <p:oleObj spid="_x0000_s54277" name="Формула" r:id="rId4" imgW="2209680" imgH="13968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6357950" y="3929066"/>
          <a:ext cx="1309687" cy="644525"/>
        </p:xfrm>
        <a:graphic>
          <a:graphicData uri="http://schemas.openxmlformats.org/presentationml/2006/ole">
            <p:oleObj spid="_x0000_s54278" name="Формула" r:id="rId5" imgW="1600200" imgH="787320" progId="Equation.3">
              <p:embed/>
            </p:oleObj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500694" y="4572008"/>
          <a:ext cx="2951162" cy="1638300"/>
        </p:xfrm>
        <a:graphic>
          <a:graphicData uri="http://schemas.openxmlformats.org/presentationml/2006/ole">
            <p:oleObj spid="_x0000_s54281" name="Формула" r:id="rId6" imgW="3340080" imgH="1854000" progId="Equation.3">
              <p:embed/>
            </p:oleObj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1214414" y="4643446"/>
          <a:ext cx="1025525" cy="650875"/>
        </p:xfrm>
        <a:graphic>
          <a:graphicData uri="http://schemas.openxmlformats.org/presentationml/2006/ole">
            <p:oleObj spid="_x0000_s54283" name="Формула" r:id="rId7" imgW="799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28425"/>
          <a:ext cx="8229600" cy="562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928694"/>
                <a:gridCol w="1428760"/>
                <a:gridCol w="5443518"/>
              </a:tblGrid>
              <a:tr h="27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1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2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Calibri"/>
                        </a:rPr>
                        <a:t>3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343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2.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Друга теорема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(чудова властивість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) </a:t>
                      </a: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балансу: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73137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2.1.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Перша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канонічна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форма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–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стійкість об’єкта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400" i="1" dirty="0" err="1"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– «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нормуючі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» коефіцієнти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38461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2.2.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Властивість 1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збалансованість руху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1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1В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,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1П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,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1Н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і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1З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j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 «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нормуючі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» коефіцієнти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246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Правило – «</a:t>
                      </a:r>
                      <a:r>
                        <a:rPr lang="uk-UA" sz="1400" b="1" i="1" dirty="0">
                          <a:latin typeface="Times New Roman"/>
                          <a:ea typeface="Calibri"/>
                        </a:rPr>
                        <a:t>необхідна та достатня умови стійкості об’єкта»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: щоб структурований об’єкт залишався стійким до зміни обсягу сукупності одиниць, що його представляють, через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міжрівневий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рух останніх, необхідною та достатньою умовою   цього має бути збалансованість альтернативних складових самого руху.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47642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Продовження таблиці 6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5500694" y="1357298"/>
          <a:ext cx="1230312" cy="868362"/>
        </p:xfrm>
        <a:graphic>
          <a:graphicData uri="http://schemas.openxmlformats.org/presentationml/2006/ole">
            <p:oleObj spid="_x0000_s62467" name="Формула" r:id="rId3" imgW="1333440" imgH="9396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643306" y="2500306"/>
          <a:ext cx="2357438" cy="1252537"/>
        </p:xfrm>
        <a:graphic>
          <a:graphicData uri="http://schemas.openxmlformats.org/presentationml/2006/ole">
            <p:oleObj spid="_x0000_s62469" name="Формула" r:id="rId4" imgW="2628720" imgH="139680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500826" y="2500306"/>
          <a:ext cx="1882775" cy="1203325"/>
        </p:xfrm>
        <a:graphic>
          <a:graphicData uri="http://schemas.openxmlformats.org/presentationml/2006/ole">
            <p:oleObj spid="_x0000_s62471" name="Формула" r:id="rId5" imgW="2108160" imgH="134604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3357554" y="3786190"/>
          <a:ext cx="2667000" cy="1397000"/>
        </p:xfrm>
        <a:graphic>
          <a:graphicData uri="http://schemas.openxmlformats.org/presentationml/2006/ole">
            <p:oleObj spid="_x0000_s62473" name="Формула" r:id="rId6" imgW="2666880" imgH="1396800" progId="Equation.3">
              <p:embed/>
            </p:oleObj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6000760" y="3786190"/>
          <a:ext cx="2705100" cy="1397000"/>
        </p:xfrm>
        <a:graphic>
          <a:graphicData uri="http://schemas.openxmlformats.org/presentationml/2006/ole">
            <p:oleObj spid="_x0000_s62475" name="Формула" r:id="rId7" imgW="2705040" imgH="1396800" progId="Equation.3">
              <p:embed/>
            </p:oleObj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1000100" y="4214818"/>
          <a:ext cx="800100" cy="508000"/>
        </p:xfrm>
        <a:graphic>
          <a:graphicData uri="http://schemas.openxmlformats.org/presentationml/2006/ole">
            <p:oleObj spid="_x0000_s62477" name="Формула" r:id="rId8" imgW="799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971528"/>
                <a:gridCol w="1385926"/>
                <a:gridCol w="5443518"/>
              </a:tblGrid>
              <a:tr h="269076"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437395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2.3.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Друга і третя канонічні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форми – </a:t>
                      </a: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див.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пп.3.1-3.3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Властивість 2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збалансованість пересувань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     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2В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2П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і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3В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,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3П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– «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нормуючі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» коефіцієнти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863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Правило – «</a:t>
                      </a:r>
                      <a:r>
                        <a:rPr lang="uk-UA" sz="1400" b="1" i="1" dirty="0">
                          <a:latin typeface="Times New Roman"/>
                          <a:ea typeface="Calibri"/>
                        </a:rPr>
                        <a:t>необхідна умова стійкості об’єкта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»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: щоб структурований об’єкт залишався стійким до зміни обсягу сукупності одиниць, що його представляють, через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міжрівневий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рух останніх, необхідною умовою цього має бути збалансованість      альтернативних складових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міжрівневих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пересувань.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514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3.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Третя теорема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(чудова властивість)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балансу: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2955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3.1.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Друга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канонічна форма –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59430" algn="ctr"/>
                          <a:tab pos="518414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Частина 1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збалансованості </a:t>
                      </a: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рівневої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 структури пересувань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96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3.2.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Властивість –</a:t>
                      </a:r>
                      <a:r>
                        <a:rPr lang="uk-UA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про структуру прогресивних (регресивних) пересувань</a:t>
                      </a:r>
                      <a:r>
                        <a:rPr lang="uk-UA" sz="1400" b="1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47642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Продовження таблиці 6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286116" y="1000108"/>
          <a:ext cx="1574800" cy="1397000"/>
        </p:xfrm>
        <a:graphic>
          <a:graphicData uri="http://schemas.openxmlformats.org/presentationml/2006/ole">
            <p:oleObj spid="_x0000_s63490" name="Формула" r:id="rId3" imgW="1574640" imgH="13968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000628" y="1000108"/>
          <a:ext cx="1689100" cy="1397000"/>
        </p:xfrm>
        <a:graphic>
          <a:graphicData uri="http://schemas.openxmlformats.org/presentationml/2006/ole">
            <p:oleObj spid="_x0000_s63492" name="Формула" r:id="rId4" imgW="1688760" imgH="13968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6786578" y="1000108"/>
          <a:ext cx="1714500" cy="1397000"/>
        </p:xfrm>
        <a:graphic>
          <a:graphicData uri="http://schemas.openxmlformats.org/presentationml/2006/ole">
            <p:oleObj spid="_x0000_s63494" name="Формула" r:id="rId5" imgW="1714320" imgH="1396800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4643438" y="4071942"/>
          <a:ext cx="2057400" cy="1397000"/>
        </p:xfrm>
        <a:graphic>
          <a:graphicData uri="http://schemas.openxmlformats.org/presentationml/2006/ole">
            <p:oleObj spid="_x0000_s63498" name="Формула" r:id="rId6" imgW="2057400" imgH="1396800" progId="Equation.3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857224" y="5643578"/>
          <a:ext cx="952500" cy="508000"/>
        </p:xfrm>
        <a:graphic>
          <a:graphicData uri="http://schemas.openxmlformats.org/presentationml/2006/ole">
            <p:oleObj spid="_x0000_s63502" name="Формула" r:id="rId7" imgW="952200" imgH="507960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3714744" y="5500702"/>
          <a:ext cx="4800600" cy="939800"/>
        </p:xfrm>
        <a:graphic>
          <a:graphicData uri="http://schemas.openxmlformats.org/presentationml/2006/ole">
            <p:oleObj spid="_x0000_s63503" name="Формула" r:id="rId8" imgW="480060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714357"/>
          <a:ext cx="8229600" cy="578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6972320"/>
              </a:tblGrid>
              <a:tr h="4984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Наукова 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розробка 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(тема)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Модель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балансу структурованого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об’єкта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60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Автор</a:t>
                      </a:r>
                      <a:endParaRPr lang="uk-UA" sz="11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ДУБЯГІН Олександр Борисович,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кандидат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технічних наук, доцент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Галузі </a:t>
                      </a:r>
                      <a:r>
                        <a:rPr lang="uk-UA" sz="1100" b="1" dirty="0" smtClean="0">
                          <a:latin typeface="Times New Roman"/>
                          <a:ea typeface="Times New Roman"/>
                        </a:rPr>
                        <a:t> науки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: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техніка, економіка, соціологія, педагогіка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3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Теоретичні </a:t>
                      </a:r>
                      <a:endParaRPr lang="uk-UA" sz="110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бази:</a:t>
                      </a:r>
                      <a:endParaRPr lang="uk-UA" sz="11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статистика, математичне моделювання, лінійна алгебра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Аналоги: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модель міжгалузевого балансу В.Леонтьєва [1]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Рік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розробки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2015</a:t>
                      </a:r>
                      <a:endParaRPr lang="uk-UA" sz="1400" b="1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Мета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(наукова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проблема)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розробити механізм аналізу і відповідну систему статистичних показників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руху одиниць об’єкта, згрупованих за характерною множинною ознакою відповідно до багаторівневої шкали вимірювання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Актуальність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структурний аналіз;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відсутність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методології з означеної проблеми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3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Об’єкт </a:t>
                      </a:r>
                      <a:endParaRPr lang="uk-UA" sz="110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дослідження</a:t>
                      </a:r>
                      <a:endParaRPr lang="uk-UA" sz="11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балансовий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(-а)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метод (модель) статистичного аналізу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руху одиниць структурованого об’єкта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52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Застосовувані методи і </a:t>
                      </a:r>
                      <a:r>
                        <a:rPr lang="uk-UA" sz="1100" b="1" dirty="0" smtClean="0">
                          <a:latin typeface="Times New Roman"/>
                          <a:ea typeface="Times New Roman"/>
                        </a:rPr>
                        <a:t>моделі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: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балансовий метод, модель міжгалузевого балансу В.Леонтьєва; метод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статистичних структурних групувань, узагальнюючих статичних показників; вибірковий метод, перевірка статистичних гіпотез; алгебра матриць і матричне числення; педагогічний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експеримент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[1-8]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3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Ключові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слова: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балансовий метод, статистичний аналіз,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міжрівневий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рух, модель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балансу, багаторівнева шкала відношень, структурований об’єкт,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рівнева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структура об’єкта, показники структури й інтенсивності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руху, балансові показники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міжрівневих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пересувань, канонічні форми й теореми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балансу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</a:rPr>
                        <a:t>Публікації: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Дубягін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О.Б.,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Печко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О.М. Балансовий метод статистичного аналізу результатів педагогічного експерименту / О.Б.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Дубягін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, О.М.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Печко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// Науковий часопис Київського НПУ імені М.П.Драгоманова. – 2015. – Вип. № 5 К(61)15. – Сер. 15 «Науково-педагогічні проблеми фізичної культури (фізична культура і спорт). – С.95-99. 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Дубягін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О.Б.,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Печко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О.М. Балансовий метод статистичного аналізу результатів педагогічного експерименту / О.Б.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Дубягін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, О.М.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Печко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// Монографія. – Чернігів: вид. ЧНТУ, 2015. – 268 с.  </a:t>
                      </a:r>
                      <a:endParaRPr lang="uk-UA" sz="11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9"/>
            <a:ext cx="8329643" cy="357190"/>
          </a:xfrm>
          <a:solidFill>
            <a:schemeClr val="bg2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АНОТАЦІЯ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29600" cy="55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571636"/>
                <a:gridCol w="642942"/>
                <a:gridCol w="2864635"/>
                <a:gridCol w="2721759"/>
              </a:tblGrid>
              <a:tr h="261926"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23892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3.3.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Третя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канонічна форма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– 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Частина 2 – 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про </a:t>
                      </a:r>
                      <a:r>
                        <a:rPr lang="uk-UA" sz="1400" b="1" i="1" dirty="0" smtClean="0">
                          <a:latin typeface="Times New Roman"/>
                          <a:ea typeface="Times New Roman"/>
                        </a:rPr>
                        <a:t>збалансованість </a:t>
                      </a:r>
                      <a:r>
                        <a:rPr lang="uk-UA" sz="1400" b="1" i="1" dirty="0" err="1">
                          <a:latin typeface="Times New Roman"/>
                          <a:ea typeface="Times New Roman"/>
                        </a:rPr>
                        <a:t>рівневої</a:t>
                      </a: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 структури прогресивних (регресивних) пересувань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013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2В(П)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Ѡ</a:t>
                      </a:r>
                      <a:r>
                        <a:rPr lang="uk-UA" sz="1400" baseline="-25000" dirty="0">
                          <a:latin typeface="Times New Roman"/>
                          <a:ea typeface="Calibri"/>
                        </a:rPr>
                        <a:t>3В(П)</a:t>
                      </a:r>
                      <a:r>
                        <a:rPr lang="uk-UA" sz="1400" i="1" baseline="-25000" dirty="0" err="1">
                          <a:latin typeface="Times New Roman"/>
                          <a:ea typeface="Calibri"/>
                        </a:rPr>
                        <a:t>ij</a:t>
                      </a:r>
                      <a:r>
                        <a:rPr lang="uk-UA" sz="1400" i="1" baseline="-250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–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коефіцієнти,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координуючі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i="1" dirty="0" err="1">
                          <a:latin typeface="Times New Roman"/>
                          <a:ea typeface="Times New Roman"/>
                        </a:rPr>
                        <a:t>міжрівневі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пересування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Перший постулат балансу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: будь-яке значення чисельності одиниць структурованого об’єкта, вибулих з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 на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-й рівень (що не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перейшли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з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рівня), або прибулих на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-й рівень з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 (що залишилися на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рівні), може бути визначено як добуток відповідних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значень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рівневої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чисельності одиниць об’єкта та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рівневого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коефіцієнта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балансу, якщо внаслідок зовнішнього впливу цей об’єкт змінює свою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рівневу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структуру, залишаючи незмінним свій склад.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099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4.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Інші канонічні форми </a:t>
                      </a: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балансу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5752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4-та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5-та     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6-та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1504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      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Другий постулат балансу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: будь-яке значення чисельності одиниць структурованого об’єкта, вибулих з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 (що не перейшли з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рівня) на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-й рівень, або прибулих на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-й рівень (що залишилися на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рівні) з його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-го рівня, може бути визначено як добуток відповідних значень  загальної чисельності одиниць об’єкта, представлених певною категорією руху, та групового або загального коефіцієнта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міжрівневого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балансу, якщо  внаслідок зовнішнього впливу цей об’єкт змінює свою 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рівневу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структуру, залишаючи незмінним свій склад.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19080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Закінчення таблиці 6</a:t>
            </a:r>
            <a:endParaRPr lang="uk-UA" sz="1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4514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000100" y="2214554"/>
          <a:ext cx="1384300" cy="508000"/>
        </p:xfrm>
        <a:graphic>
          <a:graphicData uri="http://schemas.openxmlformats.org/presentationml/2006/ole">
            <p:oleObj spid="_x0000_s64517" name="Формула" r:id="rId5" imgW="1384200" imgH="50796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071802" y="1643050"/>
          <a:ext cx="4914900" cy="939800"/>
        </p:xfrm>
        <a:graphic>
          <a:graphicData uri="http://schemas.openxmlformats.org/presentationml/2006/ole">
            <p:oleObj spid="_x0000_s64520" name="Формула" r:id="rId6" imgW="4914720" imgH="939600" progId="Equation.3">
              <p:embed/>
            </p:oleObj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1000100" y="1643050"/>
          <a:ext cx="1384300" cy="508000"/>
        </p:xfrm>
        <a:graphic>
          <a:graphicData uri="http://schemas.openxmlformats.org/presentationml/2006/ole">
            <p:oleObj spid="_x0000_s64523" name="Формула" r:id="rId7" imgW="1384200" imgH="507960" progId="Equation.3">
              <p:embed/>
            </p:oleObj>
          </a:graphicData>
        </a:graphic>
      </p:graphicFrame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1857356" y="4500570"/>
          <a:ext cx="1295400" cy="508000"/>
        </p:xfrm>
        <a:graphic>
          <a:graphicData uri="http://schemas.openxmlformats.org/presentationml/2006/ole">
            <p:oleObj spid="_x0000_s64525" name="Формула" r:id="rId8" imgW="1295280" imgH="507960" progId="Equation.3">
              <p:embed/>
            </p:oleObj>
          </a:graphicData>
        </a:graphic>
      </p:graphicFrame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571472" y="4500570"/>
          <a:ext cx="1320800" cy="508000"/>
        </p:xfrm>
        <a:graphic>
          <a:graphicData uri="http://schemas.openxmlformats.org/presentationml/2006/ole">
            <p:oleObj spid="_x0000_s64526" name="Формула" r:id="rId9" imgW="1320480" imgH="50796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3214678" y="4500570"/>
          <a:ext cx="1371600" cy="508000"/>
        </p:xfrm>
        <a:graphic>
          <a:graphicData uri="http://schemas.openxmlformats.org/presentationml/2006/ole">
            <p:oleObj spid="_x0000_s64528" name="Формула" r:id="rId10" imgW="1371600" imgH="507960" progId="Equation.3">
              <p:embed/>
            </p:oleObj>
          </a:graphicData>
        </a:graphic>
      </p:graphicFrame>
      <p:graphicFrame>
        <p:nvGraphicFramePr>
          <p:cNvPr id="64530" name="Object 18"/>
          <p:cNvGraphicFramePr>
            <a:graphicFrameLocks noChangeAspect="1"/>
          </p:cNvGraphicFramePr>
          <p:nvPr/>
        </p:nvGraphicFramePr>
        <p:xfrm>
          <a:off x="4572000" y="4500570"/>
          <a:ext cx="1371600" cy="508000"/>
        </p:xfrm>
        <a:graphic>
          <a:graphicData uri="http://schemas.openxmlformats.org/presentationml/2006/ole">
            <p:oleObj spid="_x0000_s64530" name="Формула" r:id="rId11" imgW="1371600" imgH="507960" progId="Equation.3">
              <p:embed/>
            </p:oleObj>
          </a:graphicData>
        </a:graphic>
      </p:graphicFrame>
      <p:graphicFrame>
        <p:nvGraphicFramePr>
          <p:cNvPr id="64532" name="Object 20"/>
          <p:cNvGraphicFramePr>
            <a:graphicFrameLocks noChangeAspect="1"/>
          </p:cNvGraphicFramePr>
          <p:nvPr/>
        </p:nvGraphicFramePr>
        <p:xfrm>
          <a:off x="6072198" y="4500570"/>
          <a:ext cx="1244600" cy="508000"/>
        </p:xfrm>
        <a:graphic>
          <a:graphicData uri="http://schemas.openxmlformats.org/presentationml/2006/ole">
            <p:oleObj spid="_x0000_s64532" name="Формула" r:id="rId12" imgW="1244520" imgH="507960" progId="Equation.3">
              <p:embed/>
            </p:oleObj>
          </a:graphicData>
        </a:graphic>
      </p:graphicFrame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7358082" y="4500570"/>
          <a:ext cx="1219200" cy="508000"/>
        </p:xfrm>
        <a:graphic>
          <a:graphicData uri="http://schemas.openxmlformats.org/presentationml/2006/ole">
            <p:oleObj spid="_x0000_s64534" name="Формула" r:id="rId13" imgW="12189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305800" cy="1981200"/>
          </a:xfrm>
          <a:solidFill>
            <a:schemeClr val="bg2"/>
          </a:solidFill>
          <a:ln w="19050" cmpd="thinThick">
            <a:solidFill>
              <a:srgbClr val="000000"/>
            </a:solidFill>
          </a:ln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Практична реалізація моделі</a:t>
            </a:r>
            <a:endParaRPr lang="uk-UA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305800" cy="1357322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У співавторстві з </a:t>
            </a:r>
          </a:p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ПЕЧКО Олександром Миколайовичем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algn="ctr"/>
            <a:r>
              <a:rPr lang="uk-UA" sz="2400" i="1" dirty="0" smtClean="0">
                <a:solidFill>
                  <a:schemeClr val="accent2">
                    <a:lumMod val="75000"/>
                  </a:schemeClr>
                </a:solidFill>
              </a:rPr>
              <a:t>кандидатом педагогічних наук</a:t>
            </a:r>
            <a:endParaRPr lang="uk-UA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57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5943584"/>
              </a:tblGrid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Галузь знань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педагогіка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Практична спрямованість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педагогічний експеримент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Характеристики експерименту: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866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Мета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експерименту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апробація авторської експериментальної методики  практичного навчання з «Фізичного виховання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» студентів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старших курсів педагогічного ВНЗ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]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і        доведення ефективності цієї методики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111443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Предмет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експерименту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педагогічні уміння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(в чотирьох категоріях: «уміння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встановлювати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ймовірні причини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</a:rPr>
                        <a:t>виникнення педагогічної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ситуації» (А), «уміння аналізувати умови та стан учасників педагогічної ситуації» (В), «уміння пропонувати особисті способи вирішення педагогічної ситуації» (С), «уміння бачити шляхи попередження виникнення педагогічної ситуації» (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))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Вид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експерименту</a:t>
                      </a: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: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природний, паралельний</a:t>
                      </a:r>
                      <a:r>
                        <a:rPr lang="uk-UA" sz="1400" i="1" dirty="0" smtClean="0"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uk-UA" sz="1400" i="1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i="1" dirty="0" smtClean="0">
                          <a:latin typeface="Times New Roman"/>
                          <a:ea typeface="Calibri"/>
                        </a:rPr>
                        <a:t>рівня 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окремого навчального закладу.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Об’єкт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спостереження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навчальна група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контрольна (КГ) й експериментальна (</a:t>
                      </a:r>
                      <a:r>
                        <a:rPr lang="uk-UA" sz="1400" dirty="0" err="1">
                          <a:latin typeface="Times New Roman"/>
                          <a:ea typeface="Calibri"/>
                        </a:rPr>
                        <a:t>ЕГ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))</a:t>
                      </a: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Одиниця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спостереження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Calibri"/>
                        </a:rPr>
                        <a:t>студент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Шкала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вимірювання</a:t>
                      </a: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: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/>
                          <a:ea typeface="Calibri"/>
                        </a:rPr>
                        <a:t>відношень </a:t>
                      </a:r>
                      <a:r>
                        <a:rPr lang="uk-UA" sz="1400" i="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кількість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рівнів (</a:t>
                      </a:r>
                      <a:r>
                        <a:rPr lang="en-US" sz="1400" i="1" dirty="0">
                          <a:latin typeface="Times New Roman"/>
                          <a:ea typeface="Calibri"/>
                        </a:rPr>
                        <a:t>k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 – </a:t>
                      </a:r>
                      <a:r>
                        <a:rPr lang="uk-UA" sz="1400" i="1" u="sng" dirty="0"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Обсяг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сукупності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u="sng" dirty="0">
                          <a:latin typeface="Times New Roman"/>
                          <a:ea typeface="Calibri"/>
                        </a:rPr>
                        <a:t>55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одиниць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в кожній групі)</a:t>
                      </a: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Вид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відбору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комбінований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механічна та власно-випадкова вибірка)</a:t>
                      </a: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Етапи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експерименту</a:t>
                      </a: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: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Calibri"/>
                        </a:rPr>
                        <a:t>діагностичний, основний, порівняльний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44577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</a:rPr>
                        <a:t>Критерій перевірки гіпотези 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err="1" smtClean="0">
                          <a:latin typeface="Times New Roman"/>
                          <a:ea typeface="Calibri"/>
                        </a:rPr>
                        <a:t>Крамера-Уелча</a:t>
                      </a:r>
                      <a:r>
                        <a:rPr lang="uk-UA" sz="1400" i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про однорідність характеристик контрольної й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</a:rPr>
                        <a:t>експериментальної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груп; рівень значущості – </a:t>
                      </a:r>
                      <a:r>
                        <a:rPr lang="uk-UA" sz="1400" i="1" u="sng" dirty="0">
                          <a:latin typeface="Times New Roman"/>
                          <a:ea typeface="Calibri"/>
                        </a:rPr>
                        <a:t>0,05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36195" marR="36195" marT="0" marB="0" anchor="ctr"/>
                </a:tc>
              </a:tr>
              <a:tr h="222887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Бази експерименту: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</a:rPr>
                        <a:t>ВНЗ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Чернігівський національний педагогічний університет імені Т.Г.Шевченка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Контингент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студенти 3-4 курсів факультету фізичного виховання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Вид діяльності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педагогічна практика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  <a:tr h="2228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Час проведення експерименту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2014-2015 навчальний рік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1504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 (вихідні дані)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857232"/>
            <a:ext cx="4040188" cy="500066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/>
          <a:lstStyle/>
          <a:p>
            <a:r>
              <a:rPr lang="uk-UA" sz="1400" dirty="0" smtClean="0"/>
              <a:t>Вихідні дані щодо оцінки </a:t>
            </a:r>
            <a:r>
              <a:rPr lang="uk-UA" sz="1400" dirty="0" err="1" smtClean="0"/>
              <a:t>міжрівневого</a:t>
            </a:r>
            <a:r>
              <a:rPr lang="uk-UA" sz="1400" dirty="0" smtClean="0"/>
              <a:t>     руху студентів КГ і </a:t>
            </a:r>
            <a:r>
              <a:rPr lang="uk-UA" sz="1400" dirty="0" err="1" smtClean="0"/>
              <a:t>ЕГ</a:t>
            </a:r>
            <a:r>
              <a:rPr lang="uk-UA" sz="1400" dirty="0" smtClean="0"/>
              <a:t>                               </a:t>
            </a:r>
            <a:r>
              <a:rPr lang="uk-UA" sz="1400" b="0" i="1" dirty="0" smtClean="0">
                <a:latin typeface="Times New Roman" pitchFamily="18" charset="0"/>
                <a:cs typeface="Times New Roman" pitchFamily="18" charset="0"/>
              </a:rPr>
              <a:t>Таблиця 7</a:t>
            </a:r>
            <a:endParaRPr lang="uk-UA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500034" y="1371633"/>
          <a:ext cx="4038600" cy="51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521968"/>
                <a:gridCol w="403860"/>
                <a:gridCol w="403860"/>
                <a:gridCol w="403860"/>
                <a:gridCol w="403860"/>
                <a:gridCol w="403860"/>
                <a:gridCol w="403860"/>
                <a:gridCol w="403860"/>
                <a:gridCol w="403860"/>
              </a:tblGrid>
              <a:tr h="206359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Категорія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Рівень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Група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63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Контрольна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Експериментальна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2719"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1400" b="1" i="1" dirty="0" smtClean="0">
                          <a:latin typeface="Times New Roman"/>
                          <a:ea typeface="Times New Roman"/>
                        </a:rPr>
                        <a:t>j</a:t>
                      </a:r>
                      <a:endParaRPr lang="uk-UA" sz="1400" dirty="0" smtClean="0">
                        <a:latin typeface="Times New Roman"/>
                        <a:ea typeface="Calibri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C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D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19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17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13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1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3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3438" y="1357298"/>
          <a:ext cx="4038600" cy="457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285752"/>
                <a:gridCol w="366708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</a:tblGrid>
              <a:tr h="38100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Прибули на рівень </a:t>
                      </a:r>
                      <a:endParaRPr lang="uk-UA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(залишилися на рівні):</a:t>
                      </a:r>
                      <a:endParaRPr lang="uk-UA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Всього: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3">
                <a:tc rowSpan="6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Вибули (не перейшли)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рівня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j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2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було «до»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«В» з рівня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 них: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«Н» з рівня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 «в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.»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 «н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.»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r>
                        <a:rPr lang="uk-UA" sz="12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rowSpan="5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Всього: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стало «після»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55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«П» на рівень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 них: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 «н.» 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 «в.» 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uk-UA" sz="12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«З» на рівні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20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4643438" y="857232"/>
            <a:ext cx="4040188" cy="500066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Балансово-розрахункова матриця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87470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Реалізація моделі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6072206"/>
            <a:ext cx="4071966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rmAutofit fontScale="92500" lnSpcReduction="10000"/>
          </a:bodyPr>
          <a:lstStyle/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Рис.8.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Фрагмент моделі для контрольної групи в категорії умінь 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1600" b="1" dirty="0" err="1" smtClean="0">
                <a:solidFill>
                  <a:schemeClr val="accent2">
                    <a:lumMod val="75000"/>
                  </a:schemeClr>
                </a:solidFill>
              </a:rPr>
              <a:t>Рівнева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 структура  КГ і </a:t>
            </a:r>
            <a:r>
              <a:rPr lang="uk-UA" sz="1600" b="1" dirty="0" err="1" smtClean="0">
                <a:solidFill>
                  <a:schemeClr val="accent2">
                    <a:lumMod val="75000"/>
                  </a:schemeClr>
                </a:solidFill>
              </a:rPr>
              <a:t>ЕГ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 в категоріях умінь   А, В, С і </a:t>
            </a:r>
            <a:r>
              <a:rPr sz="1600" b="1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28596" y="571480"/>
          <a:ext cx="3929090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28596" y="2000240"/>
          <a:ext cx="3929090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28596" y="3429000"/>
          <a:ext cx="3929090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28596" y="4857760"/>
          <a:ext cx="392909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4714876" y="571480"/>
          <a:ext cx="4059238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714876" y="2000240"/>
          <a:ext cx="4058619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714876" y="3429000"/>
          <a:ext cx="4113535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714876" y="4857760"/>
          <a:ext cx="4143404" cy="151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785918" y="6357958"/>
            <a:ext cx="5500726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Рис.9.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Стовпчикова діаграма для стану об’єкта: а) </a:t>
            </a:r>
            <a:r>
              <a:rPr lang="uk-UA" sz="1400" b="1" dirty="0" smtClean="0"/>
              <a:t>«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uk-UA" sz="1400" b="1" dirty="0" smtClean="0"/>
              <a:t>»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uk-UA" sz="1400" b="1" dirty="0" smtClean="0"/>
              <a:t>«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uk-UA" sz="1400" b="1" dirty="0" smtClean="0"/>
              <a:t>»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8148" y="6357958"/>
            <a:ext cx="847764" cy="276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6357958"/>
            <a:ext cx="847764" cy="276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29601" cy="579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  <a:gridCol w="265471"/>
              </a:tblGrid>
              <a:tr h="14887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uk-UA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«П» на рівень («З» на рівні):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73">
                <a:tc rowSpan="1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«В» («Н») з рівня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     </a:t>
                      </a:r>
                      <a:r>
                        <a:rPr lang="uk-UA" sz="10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</a:t>
                      </a:r>
                      <a:r>
                        <a:rPr lang="uk-UA" sz="10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uk-UA" sz="1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було "до":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«В» з рівня: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</a:t>
                      </a: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них: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«Н» з рівня: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8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«в</a:t>
                      </a: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 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«н.»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0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4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32,73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10,91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43,64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43,64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53,33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43,64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43,64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23,08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23,08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4,76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74,07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36,36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4,76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54,55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54,55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38,18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38,18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76,92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76,92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44,44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rowSpan="1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стало «після»: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49,09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49,09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uk-UA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18,18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49,09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49,09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18,18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«П» на рівень:</a:t>
                      </a:r>
                      <a:endParaRPr lang="uk-UA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32,73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47,27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96,30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«н</a:t>
                      </a: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32,73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47,27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66,67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96,30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2,22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«в</a:t>
                      </a:r>
                      <a:r>
                        <a:rPr lang="uk-UA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.»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E46D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93CDD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«З» на рівні:</a:t>
                      </a:r>
                      <a:endParaRPr lang="uk-UA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осіб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D99795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16,36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1,82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  <a:tr h="1922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33,33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18,18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90518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Балансово-розрахункова матриця з показниками структури й інтенсивності руху в КГ в категорії умінь “А”</a:t>
            </a: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714356"/>
            <a:ext cx="3429024" cy="500066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uk-UA" sz="2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результати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285720" y="1214423"/>
          <a:ext cx="3328982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555"/>
                <a:gridCol w="2671427"/>
              </a:tblGrid>
              <a:tr h="743957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5.1.1.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Побудовано модель </a:t>
                      </a:r>
                      <a:r>
                        <a:rPr kumimoji="0" lang="uk-UA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 структурованого об’єкта.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6969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5.1.2.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Класифіковано категорії руху одиниць об’єкта.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6969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5.1.3.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Сформовано систему показників </a:t>
                      </a:r>
                      <a:r>
                        <a:rPr kumimoji="0" lang="uk-UA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3957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5.1.4.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Визначені закономірні взаємозв’язки показників балансу.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77931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5.1.5.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Синтезована модель</a:t>
                      </a:r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і розроблена методика апробовані на практиці – в дисертаційному дослідженні, при проведенні педагогічного експерименту.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3957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5.1.6.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результатах роботи над моделлю опубліковано наукову статтю та видано</a:t>
                      </a:r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монографію.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671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5.1.7.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Модель запроваджено в навчальний процес. </a:t>
                      </a:r>
                      <a:endParaRPr lang="uk-UA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quarter" idx="4"/>
          </p:nvPr>
        </p:nvGraphicFramePr>
        <p:xfrm>
          <a:off x="3714744" y="1226921"/>
          <a:ext cx="5214974" cy="5300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4572032"/>
              </a:tblGrid>
              <a:tr h="339224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5.2.1.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Вирішено означену наукову проблему.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79806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5.2.2.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Розроблена класифікація категорій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руху одиниць структурованого об’єкта та модель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балансу, синтезована на її основі, дозволили сформувати цілісну систему статистичних показників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 (руху), що забезпечує всебічну кількісну оцінку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рівневих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змін структурованого об’єкта в умовах використання багаторівневої шкали вимірювання досліджуваної ознаки. 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7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5.2.3.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Закономірні взаємозв’язки показників руху, сформульовані у виді канонічних форм і теорем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балансу, уможливили системне опрацювання вихідних даних 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міжрівневого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 та статистичний аналіз динаміки структурованого об’єкта.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7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5..2.4.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Можливість практичного застосування моделі доведена результатами статистичного аналізу результатів паралельного педагогічного експерименту під час апробації авторської методики навчання у вищий школі й оцінки її ефективності.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913963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5.2.5.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 поняття «</a:t>
                      </a:r>
                      <a:r>
                        <a:rPr kumimoji="0" lang="uk-UA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міжрівневий</a:t>
                      </a:r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рух» є виправданим і логічним, тому що в такому трактуванні охоплюється широке коло застосувань запропонованих методу і моделі через їх універсальність в теорії та практиці структурного аналізу.</a:t>
                      </a:r>
                      <a:endParaRPr lang="uk-UA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558908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Отримані результати та висновки</a:t>
            </a:r>
            <a:endParaRPr lang="uk-UA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"/>
          <p:cNvSpPr>
            <a:spLocks noGrp="1"/>
          </p:cNvSpPr>
          <p:nvPr>
            <p:ph type="body" idx="3"/>
          </p:nvPr>
        </p:nvSpPr>
        <p:spPr>
          <a:xfrm>
            <a:off x="3643306" y="714356"/>
            <a:ext cx="5286412" cy="500066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uk-UA" sz="2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висновки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7800972"/>
              </a:tblGrid>
              <a:tr h="397531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uk-UA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Терехов Л. Л. Экономико-математические методы </a:t>
                      </a:r>
                      <a:r>
                        <a:rPr kumimoji="0" lang="uk-UA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[Текст]</a:t>
                      </a: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Л. Л. Терехов.</a:t>
                      </a:r>
                      <a:r>
                        <a:rPr kumimoji="0" lang="uk-UA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 : Статистика, 1968. – 360 с.</a:t>
                      </a:r>
                      <a:endParaRPr lang="uk-UA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Грабарь М.И. Применение математической статистики в педагогических исследованиях. Непараметрические методы 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[Текст]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М. И. Грабарь, К. А. Краснянская.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 : Педагогика, 1977. – 136 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5159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Мюллер П. Таблицы по математической статистике 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[Текст]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П. Мюллер, П.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Нойман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Р. Шторм ; 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пер. с нем. 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предисл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В.М.Ивановой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 : Финансы и статистика, 1982. – 360 с. – (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Б-чка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книг для экономистов и статистиков).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Скаткин</a:t>
                      </a: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 Н.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Методология и методика педагогического исследования: в помощь начинающему исследователю 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[Текст]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М. Н.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Скаткин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М. : Педагогика, 1986. – 151 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Гмурман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 Е. Теория вероятностей и математическая статистика [Текст] : учебник для вузов / В. Е.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Гмурман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Изд. 9-е стереотипное. – М.: Высшая школа, 2003. – 479 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Новиков Д. А. Статистические методы в педагогических исследованиях (типовые случаи) / Д. А. Новиков. – М. :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МЗ-Пресс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2004. – 67 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Орлов А. И. Прикладная статистика </a:t>
                      </a:r>
                      <a:r>
                        <a:rPr kumimoji="0" lang="uk-UA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[Текст]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учебник для вузов / А. И. Орлов. – М. : Изд. «Экзамен», 2004. – 656 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780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Михайлычев Е. А. Математические методы в педагогическом исследова­нии [Текст] : учеб. пособие / Е. А. Михайлычев, Б. Е.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Механцев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М. : Высшая школа, 2008. – 196 с.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9918">
                <a:tc>
                  <a:txBody>
                    <a:bodyPr/>
                    <a:lstStyle/>
                    <a:p>
                      <a:r>
                        <a:rPr lang="uk-UA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Печко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О. М. </a:t>
                      </a:r>
                      <a:r>
                        <a:rPr kumimoji="0" lang="uk-UA" sz="130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Формування професійного мислення майбутніх учителів фізичної культури засобами педагогічних ситуацій</a:t>
                      </a:r>
                      <a:r>
                        <a:rPr kumimoji="0" lang="uk-UA" sz="1300" i="1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</a:t>
                      </a:r>
                      <a:r>
                        <a:rPr kumimoji="0" lang="en-US" sz="130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[</a:t>
                      </a:r>
                      <a:r>
                        <a:rPr kumimoji="0" lang="uk-UA" sz="130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Електронний ресурс</a:t>
                      </a:r>
                      <a:r>
                        <a:rPr kumimoji="0" lang="en-US" sz="130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] </a:t>
                      </a:r>
                      <a:r>
                        <a:rPr kumimoji="0" lang="uk-UA" sz="130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:</a:t>
                      </a:r>
                      <a:r>
                        <a:rPr kumimoji="0" lang="uk-UA" sz="1300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автореферат дисертації на здобуття наукового ступеня кандидата педагогічних наук / О. М. </a:t>
                      </a:r>
                      <a:r>
                        <a:rPr kumimoji="0" lang="uk-UA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Печко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; Житомирський державний університет імені І.Франка. – Житомир., 2015. – 20 с.</a:t>
                      </a:r>
                      <a:r>
                        <a:rPr kumimoji="0" lang="uk-UA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Режим доступ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uk-UA" sz="13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 http://eprints.zu.edu.ua/17966/1/aref.% 20Печко%20А.Н..</a:t>
                      </a:r>
                      <a:r>
                        <a:rPr kumimoji="0" lang="uk-UA" sz="1300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pdf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kumimoji="0" lang="uk-UA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Назва з екрана.</a:t>
                      </a:r>
                      <a:endParaRPr lang="uk-UA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490518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 І Т Е Р А Т У Р А :</a:t>
            </a:r>
            <a:endParaRPr lang="uk-UA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5" y="357167"/>
            <a:ext cx="8229600" cy="419080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Постановка задачі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500034" y="857232"/>
          <a:ext cx="4643470" cy="564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9"/>
                <a:gridCol w="1185476"/>
                <a:gridCol w="3000395"/>
              </a:tblGrid>
              <a:tr h="31403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1.1.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Умови: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9164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Об’єкт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спостереження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представлений чисельністю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його одиниць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з 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і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-м рівнем вимірювання ознаки у стані «до» (0) зовнішнього впливу на об’єкт (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{1, 2, …,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}) і чисельністю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його одиниць з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-м рівнем у стані «після» (1) такого впливу на нього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             (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{1, 2, …,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}) (рис.1).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40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1.1.2.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Шкала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вимірювання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багаторівнева (відношень або рангів) </a:t>
                      </a:r>
                      <a:endParaRPr lang="uk-UA" sz="1200" dirty="0" smtClean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з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кількістю рівнів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86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1.2.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Основна задача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68167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Побудувати математичну модель 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руху одиниць об’єкта, що уможливлює всебічні кількісну оцінку та статистичний аналіз змін 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рівневої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структури останнього через чисельність 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міжрівневих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пересувань його одиниць.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86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1.3.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Обмеження: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0635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склад і розмір об’єкта (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 є незмінними.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86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1.4.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Завдання: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93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1.4.1.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Побудувати модель 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балансу структурованого об’єкта.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93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1.4.2.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Класифікувати категорії руху одиниць об’єкта.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93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1.4.3.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Сформувати систему показників 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міжрівневого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балансу.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93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1.4.4.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Визначити закономірні взаємозв’язки показників балансу.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Блок-схема: процесс 25"/>
          <p:cNvSpPr/>
          <p:nvPr/>
        </p:nvSpPr>
        <p:spPr>
          <a:xfrm>
            <a:off x="5572132" y="2571745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5572132" y="3071812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5572132" y="3571876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…</a:t>
            </a:r>
            <a:endParaRPr lang="uk-UA" sz="1600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5572132" y="4071943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7572396" y="2571745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7572396" y="3071812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7572396" y="3571876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…</a:t>
            </a:r>
            <a:endParaRPr lang="uk-UA" sz="1600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7572396" y="4071943"/>
            <a:ext cx="92880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6572269" y="3357562"/>
            <a:ext cx="928695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5572132" y="5357826"/>
            <a:ext cx="2928959" cy="78581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Рис. 1. </a:t>
            </a:r>
            <a:r>
              <a:rPr lang="uk-UA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Структурований об’єкт спостереження до і після зовнішнього впливу на нього</a:t>
            </a:r>
            <a:endParaRPr lang="uk-UA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5572132" y="1785926"/>
            <a:ext cx="928800" cy="61264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400" i="1" dirty="0">
                <a:solidFill>
                  <a:schemeClr val="tx2"/>
                </a:solidFill>
              </a:rPr>
              <a:t>У стані </a:t>
            </a:r>
            <a:endParaRPr lang="en-US" sz="1400" i="1" dirty="0" smtClean="0">
              <a:solidFill>
                <a:schemeClr val="tx2"/>
              </a:solidFill>
            </a:endParaRPr>
          </a:p>
          <a:p>
            <a:pPr algn="ctr"/>
            <a:r>
              <a:rPr lang="uk-UA" sz="1400" i="1" dirty="0" smtClean="0">
                <a:solidFill>
                  <a:schemeClr val="tx2"/>
                </a:solidFill>
              </a:rPr>
              <a:t>«</a:t>
            </a:r>
            <a:r>
              <a:rPr lang="uk-UA" sz="1400" i="1" dirty="0">
                <a:solidFill>
                  <a:schemeClr val="tx2"/>
                </a:solidFill>
              </a:rPr>
              <a:t>до»</a:t>
            </a:r>
            <a:endParaRPr lang="uk-UA" sz="1400" dirty="0">
              <a:solidFill>
                <a:schemeClr val="tx2"/>
              </a:solidFill>
            </a:endParaRPr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7572396" y="1785926"/>
            <a:ext cx="928800" cy="61264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400" i="1" dirty="0" smtClean="0">
                <a:solidFill>
                  <a:schemeClr val="tx2"/>
                </a:solidFill>
              </a:rPr>
              <a:t>У стані </a:t>
            </a:r>
            <a:endParaRPr lang="en-US" sz="1400" i="1" dirty="0" smtClean="0">
              <a:solidFill>
                <a:schemeClr val="tx2"/>
              </a:solidFill>
            </a:endParaRPr>
          </a:p>
          <a:p>
            <a:pPr algn="ctr"/>
            <a:r>
              <a:rPr lang="uk-UA" sz="1400" i="1" dirty="0" smtClean="0">
                <a:solidFill>
                  <a:schemeClr val="tx2"/>
                </a:solidFill>
              </a:rPr>
              <a:t>«після»</a:t>
            </a:r>
            <a:endParaRPr lang="uk-UA" sz="1400" dirty="0">
              <a:solidFill>
                <a:schemeClr val="tx2"/>
              </a:solidFill>
            </a:endParaRPr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5572139" y="1285861"/>
            <a:ext cx="2928959" cy="4697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600" b="1" i="1" dirty="0" smtClean="0">
                <a:solidFill>
                  <a:schemeClr val="bg1"/>
                </a:solidFill>
              </a:rPr>
              <a:t>Об’єкт спостереження</a:t>
            </a:r>
            <a:endParaRPr lang="uk-UA" sz="1600" b="1" dirty="0">
              <a:solidFill>
                <a:schemeClr val="bg1"/>
              </a:solidFill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sz="half" idx="2"/>
          </p:nvPr>
        </p:nvSpPr>
        <p:spPr>
          <a:xfrm>
            <a:off x="5572132" y="4572009"/>
            <a:ext cx="928694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Всього: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uk-UA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21"/>
          <p:cNvSpPr txBox="1">
            <a:spLocks/>
          </p:cNvSpPr>
          <p:nvPr/>
        </p:nvSpPr>
        <p:spPr>
          <a:xfrm>
            <a:off x="7572396" y="4572008"/>
            <a:ext cx="928694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Всього: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endParaRPr kumimoji="0" lang="uk-UA" sz="1600" b="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305800" cy="2214578"/>
          </a:xfrm>
          <a:solidFill>
            <a:schemeClr val="bg2"/>
          </a:solidFill>
          <a:ln w="12700" cmpd="dbl">
            <a:solidFill>
              <a:schemeClr val="tx1"/>
            </a:solidFill>
          </a:ln>
        </p:spPr>
        <p:txBody>
          <a:bodyPr lIns="0" tIns="0" rIns="0" bIns="0" anchor="ctr" anchorCtr="0"/>
          <a:lstStyle/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Вихідні дані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кількість одиниць об’єкта, що пересуваються з одного    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-го) його рівня у стані «до» на інший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-й) його рівень           у стані «після», якщо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або є нерухомими на рівні,          якщо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305800" cy="2500330"/>
          </a:xfrm>
          <a:solidFill>
            <a:schemeClr val="bg2"/>
          </a:solidFill>
          <a:ln w="15875" cmpd="thickThin">
            <a:solidFill>
              <a:schemeClr val="tx1"/>
            </a:solidFill>
          </a:ln>
        </p:spPr>
        <p:txBody>
          <a:bodyPr lIns="0" tIns="0" rIns="0" bIns="0" anchor="ctr" anchorCtr="0"/>
          <a:lstStyle/>
          <a:p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Модель </a:t>
            </a: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міжрівневого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балансу</a:t>
            </a:r>
            <a:endParaRPr lang="uk-UA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7"/>
            <a:ext cx="8229600" cy="633394"/>
          </a:xfrm>
          <a:solidFill>
            <a:schemeClr val="bg2"/>
          </a:solidFill>
          <a:ln w="9525" cmpd="dbl">
            <a:noFill/>
          </a:ln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пересувань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2" name="Group 2"/>
          <p:cNvGrpSpPr>
            <a:grpSpLocks noChangeAspect="1"/>
          </p:cNvGrpSpPr>
          <p:nvPr/>
        </p:nvGrpSpPr>
        <p:grpSpPr bwMode="auto">
          <a:xfrm>
            <a:off x="642911" y="1071548"/>
            <a:ext cx="7929619" cy="4429155"/>
            <a:chOff x="2600" y="11963"/>
            <a:chExt cx="7372" cy="3791"/>
          </a:xfrm>
        </p:grpSpPr>
        <p:sp>
          <p:nvSpPr>
            <p:cNvPr id="20483" name="AutoShape 3">
              <a:hlinkClick r:id="rId3"/>
            </p:cNvPr>
            <p:cNvSpPr>
              <a:spLocks noChangeAspect="1" noChangeArrowheads="1"/>
            </p:cNvSpPr>
            <p:nvPr/>
          </p:nvSpPr>
          <p:spPr bwMode="auto">
            <a:xfrm>
              <a:off x="2600" y="11963"/>
              <a:ext cx="7372" cy="3743"/>
            </a:xfrm>
            <a:prstGeom prst="rect">
              <a:avLst/>
            </a:prstGeom>
            <a:noFill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uk-UA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235" y="12292"/>
              <a:ext cx="1076" cy="792"/>
            </a:xfrm>
            <a:prstGeom prst="rect">
              <a:avLst/>
            </a:prstGeom>
            <a:solidFill>
              <a:srgbClr val="EEECE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0" tIns="36000" rIns="0" bIns="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5176" y="12292"/>
              <a:ext cx="1077" cy="792"/>
            </a:xfrm>
            <a:prstGeom prst="rect">
              <a:avLst/>
            </a:prstGeom>
            <a:solidFill>
              <a:srgbClr val="EEECE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72000" rIns="0" bIns="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j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486" name="AutoShape 6"/>
            <p:cNvCxnSpPr>
              <a:cxnSpLocks noChangeShapeType="1"/>
            </p:cNvCxnSpPr>
            <p:nvPr/>
          </p:nvCxnSpPr>
          <p:spPr bwMode="auto">
            <a:xfrm>
              <a:off x="4311" y="12516"/>
              <a:ext cx="865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flipH="1">
              <a:off x="4312" y="12802"/>
              <a:ext cx="864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515" y="12106"/>
              <a:ext cx="442" cy="356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600" b="0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ij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4515" y="12890"/>
              <a:ext cx="442" cy="375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600" b="0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ji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4515" y="13389"/>
              <a:ext cx="442" cy="2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а)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6502" y="12292"/>
              <a:ext cx="1076" cy="792"/>
            </a:xfrm>
            <a:prstGeom prst="rect">
              <a:avLst/>
            </a:prstGeom>
            <a:solidFill>
              <a:srgbClr val="EEECE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72000" rIns="0" bIns="0" numCol="1" anchor="t" anchorCtr="1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8442" y="12357"/>
              <a:ext cx="1077" cy="79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Інші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рівні</a:t>
              </a:r>
            </a:p>
          </p:txBody>
        </p:sp>
        <p:cxnSp>
          <p:nvCxnSpPr>
            <p:cNvPr id="20493" name="AutoShape 13"/>
            <p:cNvCxnSpPr>
              <a:cxnSpLocks noChangeShapeType="1"/>
            </p:cNvCxnSpPr>
            <p:nvPr/>
          </p:nvCxnSpPr>
          <p:spPr bwMode="auto">
            <a:xfrm flipH="1">
              <a:off x="7578" y="12800"/>
              <a:ext cx="864" cy="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4" name="AutoShape 14"/>
            <p:cNvCxnSpPr>
              <a:cxnSpLocks noChangeShapeType="1"/>
            </p:cNvCxnSpPr>
            <p:nvPr/>
          </p:nvCxnSpPr>
          <p:spPr bwMode="auto">
            <a:xfrm>
              <a:off x="7578" y="12517"/>
              <a:ext cx="864" cy="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7831" y="12073"/>
              <a:ext cx="442" cy="389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7831" y="12890"/>
              <a:ext cx="442" cy="375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7831" y="13389"/>
              <a:ext cx="442" cy="2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б)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5834" y="13862"/>
              <a:ext cx="1077" cy="792"/>
            </a:xfrm>
            <a:prstGeom prst="rect">
              <a:avLst/>
            </a:prstGeom>
            <a:solidFill>
              <a:srgbClr val="EEECE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72000" rIns="0" bIns="0" numCol="1" anchor="t" anchorCtr="1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7621" y="13862"/>
              <a:ext cx="1081" cy="79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«в.»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рівень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3957" y="13863"/>
              <a:ext cx="1130" cy="79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«н.»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рівень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6965" y="13658"/>
              <a:ext cx="522" cy="346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5140" y="14500"/>
              <a:ext cx="675" cy="397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5176" y="13658"/>
              <a:ext cx="592" cy="39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kumimoji="0" lang="uk-UA" sz="1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.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6965" y="14500"/>
              <a:ext cx="587" cy="397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uk-UA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6136" y="15456"/>
              <a:ext cx="589" cy="2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в)</a:t>
              </a: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2664" y="13724"/>
              <a:ext cx="1254" cy="5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прогресивне навздогін</a:t>
              </a:r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8780" y="14277"/>
              <a:ext cx="1105" cy="5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регресивне навздогін</a:t>
              </a:r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6799" y="14824"/>
              <a:ext cx="1252" cy="7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регресивно-прогресивне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назустріч</a:t>
              </a: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4736" y="14824"/>
              <a:ext cx="1252" cy="7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прогресивно-регресивне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назустріч</a:t>
              </a:r>
            </a:p>
          </p:txBody>
        </p:sp>
        <p:cxnSp>
          <p:nvCxnSpPr>
            <p:cNvPr id="20510" name="AutoShape 30"/>
            <p:cNvCxnSpPr>
              <a:cxnSpLocks noChangeShapeType="1"/>
            </p:cNvCxnSpPr>
            <p:nvPr/>
          </p:nvCxnSpPr>
          <p:spPr bwMode="auto">
            <a:xfrm>
              <a:off x="5083" y="14083"/>
              <a:ext cx="732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11" name="AutoShape 31"/>
            <p:cNvCxnSpPr>
              <a:cxnSpLocks noChangeShapeType="1"/>
            </p:cNvCxnSpPr>
            <p:nvPr/>
          </p:nvCxnSpPr>
          <p:spPr bwMode="auto">
            <a:xfrm flipH="1">
              <a:off x="5093" y="14363"/>
              <a:ext cx="732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12" name="AutoShape 32"/>
            <p:cNvCxnSpPr>
              <a:cxnSpLocks noChangeShapeType="1"/>
            </p:cNvCxnSpPr>
            <p:nvPr/>
          </p:nvCxnSpPr>
          <p:spPr bwMode="auto">
            <a:xfrm>
              <a:off x="6894" y="14056"/>
              <a:ext cx="731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13" name="AutoShape 33"/>
            <p:cNvCxnSpPr>
              <a:cxnSpLocks noChangeShapeType="1"/>
            </p:cNvCxnSpPr>
            <p:nvPr/>
          </p:nvCxnSpPr>
          <p:spPr bwMode="auto">
            <a:xfrm flipH="1">
              <a:off x="6894" y="14364"/>
              <a:ext cx="732" cy="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642911" y="5643579"/>
            <a:ext cx="800105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пересувань: а) між парою рівнів, б) між рівнем і будь-якими іншими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рівнями; в) прогресивного і регресивного між рівнем і будь-якими іншими</a:t>
            </a: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рівнями «назустріч» і «навздогін»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15371" cy="704832"/>
          </a:xfrm>
          <a:solidFill>
            <a:schemeClr val="bg2"/>
          </a:solidFill>
        </p:spPr>
        <p:txBody>
          <a:bodyPr lIns="0" tIns="0" rIns="0" bIns="0" anchor="ctr" anchorCtr="0">
            <a:normAutofit fontScale="90000"/>
          </a:bodyPr>
          <a:lstStyle/>
          <a:p>
            <a:pPr algn="ctr"/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uk-UA" sz="27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Категорії руху (класифікація і структура)</a:t>
            </a:r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30" name="Group 2"/>
          <p:cNvGrpSpPr>
            <a:grpSpLocks noChangeAspect="1"/>
          </p:cNvGrpSpPr>
          <p:nvPr/>
        </p:nvGrpSpPr>
        <p:grpSpPr bwMode="auto">
          <a:xfrm>
            <a:off x="500038" y="1071547"/>
            <a:ext cx="8072495" cy="4786346"/>
            <a:chOff x="2357" y="8546"/>
            <a:chExt cx="7200" cy="4543"/>
          </a:xfrm>
        </p:grpSpPr>
        <p:sp>
          <p:nvSpPr>
            <p:cNvPr id="22531" name="AutoShape 3"/>
            <p:cNvSpPr>
              <a:spLocks noChangeAspect="1" noChangeArrowheads="1"/>
            </p:cNvSpPr>
            <p:nvPr/>
          </p:nvSpPr>
          <p:spPr bwMode="auto">
            <a:xfrm>
              <a:off x="2357" y="8546"/>
              <a:ext cx="7200" cy="45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uk-UA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4399" y="10766"/>
              <a:ext cx="3116" cy="507"/>
            </a:xfrm>
            <a:prstGeom prst="rect">
              <a:avLst/>
            </a:prstGeom>
            <a:solidFill>
              <a:srgbClr val="F2DBDB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МІЖРІВНЕВИЙ РУХ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609" y="10119"/>
              <a:ext cx="1536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ознакою руху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9" y="11585"/>
              <a:ext cx="3653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напрямом пересування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6380" y="11589"/>
              <a:ext cx="3011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взаємодією учасників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пересування на рівні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609" y="8686"/>
              <a:ext cx="1425" cy="58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пересування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500" y="12198"/>
              <a:ext cx="1762" cy="8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Прогресивний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(прогресивно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вибулі та прибулі)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609" y="12198"/>
              <a:ext cx="1724" cy="8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Регресивний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(регресивно вибулі та прибулі)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609" y="9388"/>
              <a:ext cx="1425" cy="57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Рівнева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нерухомість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4219" y="10119"/>
              <a:ext cx="5171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участю в русі: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4219" y="8686"/>
              <a:ext cx="961" cy="58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Вибуття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(вибулі)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219" y="9586"/>
              <a:ext cx="2075" cy="3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пересуванні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444" y="9586"/>
              <a:ext cx="2946" cy="3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нерухомості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5313" y="8686"/>
              <a:ext cx="981" cy="58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Прибуття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(прибулі)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444" y="8686"/>
              <a:ext cx="1384" cy="77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перехід</a:t>
              </a:r>
            </a:p>
            <a:p>
              <a:pPr lvl="0" algn="ctr" fontAlgn="base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(не перейшли) </a:t>
              </a:r>
              <a:endParaRPr lang="uk-UA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fontAlgn="base"/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 рівня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932" y="8686"/>
              <a:ext cx="1458" cy="77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39733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Залишення 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(залишені)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рівня </a:t>
              </a:r>
            </a:p>
          </p:txBody>
        </p:sp>
        <p:cxnSp>
          <p:nvCxnSpPr>
            <p:cNvPr id="22547" name="AutoShape 19"/>
            <p:cNvCxnSpPr>
              <a:cxnSpLocks noChangeShapeType="1"/>
              <a:stCxn id="22533" idx="1"/>
            </p:cNvCxnSpPr>
            <p:nvPr/>
          </p:nvCxnSpPr>
          <p:spPr bwMode="auto">
            <a:xfrm flipH="1" flipV="1">
              <a:off x="2458" y="10303"/>
              <a:ext cx="151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8" name="AutoShape 20"/>
            <p:cNvCxnSpPr>
              <a:cxnSpLocks noChangeShapeType="1"/>
            </p:cNvCxnSpPr>
            <p:nvPr/>
          </p:nvCxnSpPr>
          <p:spPr bwMode="auto">
            <a:xfrm>
              <a:off x="2458" y="8994"/>
              <a:ext cx="1" cy="1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9" name="AutoShape 21"/>
            <p:cNvCxnSpPr>
              <a:cxnSpLocks noChangeShapeType="1"/>
              <a:endCxn id="22539" idx="1"/>
            </p:cNvCxnSpPr>
            <p:nvPr/>
          </p:nvCxnSpPr>
          <p:spPr bwMode="auto">
            <a:xfrm>
              <a:off x="2458" y="9672"/>
              <a:ext cx="151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0" name="AutoShape 22"/>
            <p:cNvCxnSpPr>
              <a:cxnSpLocks noChangeShapeType="1"/>
            </p:cNvCxnSpPr>
            <p:nvPr/>
          </p:nvCxnSpPr>
          <p:spPr bwMode="auto">
            <a:xfrm>
              <a:off x="2459" y="8994"/>
              <a:ext cx="1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1" name="AutoShape 23"/>
            <p:cNvCxnSpPr>
              <a:cxnSpLocks noChangeShapeType="1"/>
              <a:stCxn id="22543" idx="2"/>
              <a:endCxn id="22540" idx="0"/>
            </p:cNvCxnSpPr>
            <p:nvPr/>
          </p:nvCxnSpPr>
          <p:spPr bwMode="auto">
            <a:xfrm flipH="1">
              <a:off x="6805" y="9959"/>
              <a:ext cx="1112" cy="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2" name="AutoShape 24"/>
            <p:cNvCxnSpPr>
              <a:cxnSpLocks noChangeShapeType="1"/>
              <a:stCxn id="22540" idx="0"/>
              <a:endCxn id="22542" idx="2"/>
            </p:cNvCxnSpPr>
            <p:nvPr/>
          </p:nvCxnSpPr>
          <p:spPr bwMode="auto">
            <a:xfrm flipH="1" flipV="1">
              <a:off x="5257" y="9959"/>
              <a:ext cx="1548" cy="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3" name="AutoShape 25"/>
            <p:cNvCxnSpPr>
              <a:cxnSpLocks noChangeShapeType="1"/>
              <a:stCxn id="22543" idx="0"/>
              <a:endCxn id="22546" idx="2"/>
            </p:cNvCxnSpPr>
            <p:nvPr/>
          </p:nvCxnSpPr>
          <p:spPr bwMode="auto">
            <a:xfrm flipV="1">
              <a:off x="7917" y="9463"/>
              <a:ext cx="745" cy="1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4" name="AutoShape 26"/>
            <p:cNvCxnSpPr>
              <a:cxnSpLocks noChangeShapeType="1"/>
              <a:stCxn id="22543" idx="0"/>
              <a:endCxn id="22545" idx="2"/>
            </p:cNvCxnSpPr>
            <p:nvPr/>
          </p:nvCxnSpPr>
          <p:spPr bwMode="auto">
            <a:xfrm flipH="1" flipV="1">
              <a:off x="7136" y="9463"/>
              <a:ext cx="781" cy="1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5" name="AutoShape 27"/>
            <p:cNvCxnSpPr>
              <a:cxnSpLocks noChangeShapeType="1"/>
              <a:stCxn id="22542" idx="0"/>
              <a:endCxn id="22544" idx="2"/>
            </p:cNvCxnSpPr>
            <p:nvPr/>
          </p:nvCxnSpPr>
          <p:spPr bwMode="auto">
            <a:xfrm flipV="1">
              <a:off x="5257" y="9268"/>
              <a:ext cx="547" cy="3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6" name="AutoShape 28"/>
            <p:cNvCxnSpPr>
              <a:cxnSpLocks noChangeShapeType="1"/>
              <a:stCxn id="22542" idx="0"/>
              <a:endCxn id="22541" idx="2"/>
            </p:cNvCxnSpPr>
            <p:nvPr/>
          </p:nvCxnSpPr>
          <p:spPr bwMode="auto">
            <a:xfrm flipH="1" flipV="1">
              <a:off x="4699" y="9268"/>
              <a:ext cx="558" cy="3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7" name="AutoShape 29"/>
            <p:cNvCxnSpPr>
              <a:cxnSpLocks noChangeShapeType="1"/>
              <a:stCxn id="22532" idx="0"/>
              <a:endCxn id="22533" idx="2"/>
            </p:cNvCxnSpPr>
            <p:nvPr/>
          </p:nvCxnSpPr>
          <p:spPr bwMode="auto">
            <a:xfrm flipH="1" flipV="1">
              <a:off x="3377" y="10493"/>
              <a:ext cx="258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8" name="AutoShape 30"/>
            <p:cNvCxnSpPr>
              <a:cxnSpLocks noChangeShapeType="1"/>
              <a:stCxn id="22532" idx="0"/>
              <a:endCxn id="22540" idx="2"/>
            </p:cNvCxnSpPr>
            <p:nvPr/>
          </p:nvCxnSpPr>
          <p:spPr bwMode="auto">
            <a:xfrm flipV="1">
              <a:off x="5957" y="10491"/>
              <a:ext cx="848" cy="2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9" name="AutoShape 31"/>
            <p:cNvCxnSpPr>
              <a:cxnSpLocks noChangeShapeType="1"/>
              <a:stCxn id="22532" idx="2"/>
              <a:endCxn id="22534" idx="0"/>
            </p:cNvCxnSpPr>
            <p:nvPr/>
          </p:nvCxnSpPr>
          <p:spPr bwMode="auto">
            <a:xfrm flipH="1">
              <a:off x="4436" y="11283"/>
              <a:ext cx="1521" cy="3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60" name="AutoShape 32"/>
            <p:cNvCxnSpPr>
              <a:cxnSpLocks noChangeShapeType="1"/>
              <a:stCxn id="22532" idx="2"/>
              <a:endCxn id="22535" idx="0"/>
            </p:cNvCxnSpPr>
            <p:nvPr/>
          </p:nvCxnSpPr>
          <p:spPr bwMode="auto">
            <a:xfrm>
              <a:off x="5957" y="11283"/>
              <a:ext cx="1929" cy="3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61" name="AutoShape 33"/>
            <p:cNvCxnSpPr>
              <a:cxnSpLocks noChangeShapeType="1"/>
              <a:stCxn id="22534" idx="2"/>
              <a:endCxn id="22538" idx="0"/>
            </p:cNvCxnSpPr>
            <p:nvPr/>
          </p:nvCxnSpPr>
          <p:spPr bwMode="auto">
            <a:xfrm rot="5400000">
              <a:off x="3834" y="11597"/>
              <a:ext cx="238" cy="9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62" name="AutoShape 34"/>
            <p:cNvCxnSpPr>
              <a:cxnSpLocks noChangeShapeType="1"/>
              <a:stCxn id="22534" idx="2"/>
              <a:endCxn id="22537" idx="0"/>
            </p:cNvCxnSpPr>
            <p:nvPr/>
          </p:nvCxnSpPr>
          <p:spPr bwMode="auto">
            <a:xfrm rot="16200000" flipH="1">
              <a:off x="4789" y="11606"/>
              <a:ext cx="238" cy="9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6380" y="12446"/>
              <a:ext cx="1448" cy="4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8000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Назустріч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7932" y="12446"/>
              <a:ext cx="1459" cy="4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9467" tIns="108000" rIns="79467" bIns="397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Навздогін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65" name="AutoShape 37"/>
            <p:cNvCxnSpPr>
              <a:cxnSpLocks noChangeShapeType="1"/>
              <a:stCxn id="22535" idx="2"/>
              <a:endCxn id="22563" idx="0"/>
            </p:cNvCxnSpPr>
            <p:nvPr/>
          </p:nvCxnSpPr>
          <p:spPr bwMode="auto">
            <a:xfrm flipH="1">
              <a:off x="7105" y="12122"/>
              <a:ext cx="781" cy="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66" name="AutoShape 38"/>
            <p:cNvCxnSpPr>
              <a:cxnSpLocks noChangeShapeType="1"/>
              <a:stCxn id="22535" idx="2"/>
              <a:endCxn id="22564" idx="0"/>
            </p:cNvCxnSpPr>
            <p:nvPr/>
          </p:nvCxnSpPr>
          <p:spPr bwMode="auto">
            <a:xfrm>
              <a:off x="7886" y="12122"/>
              <a:ext cx="776" cy="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714350" y="5929330"/>
            <a:ext cx="7786743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Класифікація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міжрівневого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руху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5" y="571481"/>
          <a:ext cx="8286810" cy="6087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75"/>
                <a:gridCol w="5495832"/>
                <a:gridCol w="2244303"/>
              </a:tblGrid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№ п/</a:t>
                      </a:r>
                      <a:r>
                        <a:rPr lang="uk-UA" sz="14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Назва категорії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Чисельність одиниць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Структури 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руху - </a:t>
                      </a:r>
                      <a:r>
                        <a:rPr lang="uk-UA" sz="1400" b="1" dirty="0" err="1" smtClean="0">
                          <a:latin typeface="Times New Roman"/>
                          <a:ea typeface="Calibri"/>
                        </a:rPr>
                        <a:t>рівневого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пересування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≠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123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1.1.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Рівневі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1.1.1.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Вибулих з рівня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і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рівень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 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, або прибулих на рівень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з рівня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1.1.2.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Вибулих з рівня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і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будь-який інший рівень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1.1.3.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Прибулих на рівень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з будь-якого іншого рівня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1.1.4.</a:t>
                      </a:r>
                      <a:endParaRPr lang="uk-UA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Прогресивно вибулих з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і-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го рівня (на будь-який вищий рівень,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&lt;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в.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1.1.5.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Регресивно вибулих з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і-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го рівня (на будь-який нижчий рівень,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&gt;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1.1.6.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Прогресивно прибулих на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j-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й рівень (з будь-якого нижчого рівня,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&gt;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1.1.7.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Регресивно прибулих на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j-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й рівень (з будь-якого нижчого рівня,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&lt;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5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1.2.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Групові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1.2.1.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Вибулих з будь-якого рівня, або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прибулих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будь-який рівень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 або </a:t>
                      </a:r>
                      <a:r>
                        <a:rPr lang="uk-UA" sz="1200" i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1.2.2.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Прогресивно вибулих з будь-якого рівня, або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прибулих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будь-який рівень (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&lt;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Вв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або </a:t>
                      </a:r>
                      <a:r>
                        <a:rPr lang="uk-UA" sz="1200" i="1" dirty="0" err="1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Times New Roman"/>
                        </a:rPr>
                        <a:t>Пн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1.2.3.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Регресивно вибулих з будь-якого рівня, або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прибулих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будь-який рівень (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&gt; 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Вн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або </a:t>
                      </a:r>
                      <a:r>
                        <a:rPr lang="uk-UA" sz="1200" i="1" dirty="0" err="1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Times New Roman"/>
                        </a:rPr>
                        <a:t>Пв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8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2.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Структури 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руху - </a:t>
                      </a:r>
                      <a:r>
                        <a:rPr lang="uk-UA" sz="1400" b="1" dirty="0" err="1" smtClean="0">
                          <a:latin typeface="Times New Roman"/>
                          <a:ea typeface="Calibri"/>
                        </a:rPr>
                        <a:t>рівневої</a:t>
                      </a:r>
                      <a:r>
                        <a:rPr lang="uk-UA" sz="1400" b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нерухомості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487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2.1.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Рівневі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24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Що не перейшли з рівня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, або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залишилися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рівні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iі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uk-UA" sz="1200" i="1" dirty="0" err="1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i="1" baseline="-25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i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i="0" dirty="0" smtClean="0">
                          <a:latin typeface="Times New Roman"/>
                          <a:ea typeface="Times New Roman"/>
                        </a:rPr>
                        <a:t>або</a:t>
                      </a:r>
                      <a:r>
                        <a:rPr lang="uk-UA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i="1" dirty="0" err="1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Times New Roman"/>
                        </a:rPr>
                        <a:t>jj</a:t>
                      </a:r>
                      <a:r>
                        <a:rPr lang="uk-UA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5567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2.2.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Групові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24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Що не перейшли з будь-якого рівня, або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</a:rPr>
                        <a:t> залишилися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на будь-якому рівні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i="1" dirty="0" err="1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200" i="1" baseline="-250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i="1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200" i="0" dirty="0" smtClean="0">
                          <a:latin typeface="Times New Roman"/>
                          <a:ea typeface="Times New Roman"/>
                        </a:rPr>
                        <a:t>або </a:t>
                      </a:r>
                      <a:r>
                        <a:rPr lang="uk-UA" sz="1200" i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smtClean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aseline="-2500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55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3.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</a:rPr>
                        <a:t>Рівневої</a:t>
                      </a: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 структури об’єкта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uk-UA" sz="1400" i="1" dirty="0">
                          <a:latin typeface="Times New Roman"/>
                          <a:ea typeface="Calibri"/>
                        </a:rPr>
                        <a:t>рівневі</a:t>
                      </a:r>
                      <a:r>
                        <a:rPr lang="uk-UA" sz="1400" dirty="0">
                          <a:latin typeface="Times New Roman"/>
                          <a:ea typeface="Calibri"/>
                        </a:rPr>
                        <a:t>):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48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3.1.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Яких було на рівні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у стані «до»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8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</a:rPr>
                        <a:t>3.2.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</a:rPr>
                        <a:t>Яких стало на рівні </a:t>
                      </a:r>
                      <a:r>
                        <a:rPr lang="uk-UA" sz="1200" i="1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dirty="0">
                          <a:latin typeface="Times New Roman"/>
                          <a:ea typeface="Calibri"/>
                        </a:rPr>
                        <a:t> у стані «після»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uk-UA" sz="1200" dirty="0" err="1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i="1" baseline="-25000" dirty="0" err="1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uk-UA" sz="12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i="1" baseline="-25000" dirty="0" err="1">
                          <a:latin typeface="Times New Roman"/>
                          <a:ea typeface="Times New Roman"/>
                        </a:rPr>
                        <a:t>ij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9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4.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</a:rPr>
                        <a:t>Загальної чисельності одиниць об’єкта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b="1" i="1" baseline="-25000" dirty="0" smtClean="0">
                          <a:latin typeface="Times New Roman"/>
                          <a:ea typeface="Calibri"/>
                        </a:rPr>
                        <a:t>і</a:t>
                      </a:r>
                      <a:r>
                        <a:rPr lang="uk-UA" sz="1200" b="1" i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="1" i="1" baseline="-250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1200" b="1" baseline="-25000" dirty="0" smtClean="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uk-UA" sz="1200" b="1" dirty="0" smtClean="0">
                          <a:latin typeface="Times New Roman"/>
                          <a:ea typeface="Calibri"/>
                        </a:rPr>
                        <a:t>= </a:t>
                      </a:r>
                      <a:r>
                        <a:rPr lang="uk-UA" sz="1200" b="1" dirty="0">
                          <a:latin typeface="Times New Roman"/>
                          <a:ea typeface="Calibri"/>
                        </a:rPr>
                        <a:t>Σ</a:t>
                      </a:r>
                      <a:r>
                        <a:rPr lang="uk-UA" sz="1200" b="1" i="1" baseline="-25000" dirty="0">
                          <a:latin typeface="Times New Roman"/>
                          <a:ea typeface="Calibri"/>
                        </a:rPr>
                        <a:t>j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200" b="1" i="1" baseline="-25000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uk-UA" sz="1200" b="1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347642"/>
          </a:xfrm>
          <a:solidFill>
            <a:schemeClr val="bg2"/>
          </a:solidFill>
        </p:spPr>
        <p:txBody>
          <a:bodyPr wrap="square" lIns="0" tIns="0" rIns="0" bIns="0" anchor="ctr" anchorCtr="0">
            <a:normAutofit fontScale="90000"/>
          </a:bodyPr>
          <a:lstStyle/>
          <a:p>
            <a:pPr algn="r"/>
            <a:r>
              <a:rPr lang="uk-UA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Абсолютні показники </a:t>
            </a:r>
            <a:r>
              <a:rPr lang="uk-UA" sz="2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міжрівневого</a:t>
            </a:r>
            <a:r>
              <a:rPr lang="uk-UA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uk-UA" sz="1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Таблиця 1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071547"/>
          <a:ext cx="8229600" cy="493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980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Прибули на рівень 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(залишилися на рівні):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Всього:</a:t>
                      </a: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</a:tr>
              <a:tr h="280227">
                <a:tc rowSpan="6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Вибули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(не перейшли) з рівня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                j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         i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було «до»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«В» з рівня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 них: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«Н» з рівня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4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на «в.»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рівень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на «н.»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рівень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600" i="1" baseline="-25000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В1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В1в.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Н1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600" i="1" baseline="-25000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В2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В2в.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В2н.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Н2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i="1" baseline="-2500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i="1" baseline="-2500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i="1" baseline="-25000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8800">
                <a:tc rowSpan="5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Всього: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стало «після»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i="1" baseline="-25000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="1" baseline="-25000" dirty="0">
                          <a:latin typeface="Times New Roman"/>
                          <a:ea typeface="Times New Roman"/>
                        </a:rPr>
                        <a:t>В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Вв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Вн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="1" baseline="-25000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«П» на рівень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П1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П2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="1" baseline="-25000" dirty="0"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 них: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 «н.» рівня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П2н.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Пн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 «в.» рівня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П1в.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>
                          <a:latin typeface="Times New Roman"/>
                          <a:ea typeface="Times New Roman"/>
                        </a:rPr>
                        <a:t>П2в.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Пв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88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«З» на рівні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З1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>
                          <a:latin typeface="Times New Roman"/>
                          <a:ea typeface="Times New Roman"/>
                        </a:rPr>
                        <a:t>З2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…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aseline="-2500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600" i="1" baseline="-25000" dirty="0" err="1">
                          <a:latin typeface="Times New Roman"/>
                          <a:ea typeface="Times New Roman"/>
                        </a:rPr>
                        <a:t>k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600" b="1" baseline="-25000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х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600" dirty="0">
                        <a:latin typeface="Times New Roman"/>
                        <a:ea typeface="Calibri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7"/>
            <a:ext cx="8229600" cy="633394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accent2"/>
                </a:solidFill>
              </a:rPr>
              <a:t>Модель </a:t>
            </a:r>
            <a:r>
              <a:rPr lang="uk-UA" sz="2400" b="1" dirty="0" err="1" smtClean="0">
                <a:solidFill>
                  <a:schemeClr val="accent2"/>
                </a:solidFill>
              </a:rPr>
              <a:t>міжрівневого</a:t>
            </a:r>
            <a:r>
              <a:rPr lang="uk-UA" sz="2400" b="1" dirty="0" smtClean="0">
                <a:solidFill>
                  <a:schemeClr val="accent2"/>
                </a:solidFill>
              </a:rPr>
              <a:t> балансу</a:t>
            </a:r>
            <a:endParaRPr lang="uk-UA" sz="2400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1" y="6215082"/>
            <a:ext cx="3000396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uk-UA" sz="1400" i="1" dirty="0">
                <a:latin typeface="Times New Roman" pitchFamily="18" charset="0"/>
                <a:cs typeface="Times New Roman" pitchFamily="18" charset="0"/>
              </a:rPr>
              <a:t>Рис.4.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5" y="428604"/>
            <a:ext cx="8229600" cy="633394"/>
          </a:xfrm>
          <a:solidFill>
            <a:schemeClr val="bg2"/>
          </a:solidFill>
        </p:spPr>
        <p:txBody>
          <a:bodyPr lIns="0" tIns="0" rIns="0" bIns="0" anchor="ctr" anchorCtr="0">
            <a:normAutofit/>
          </a:bodyPr>
          <a:lstStyle/>
          <a:p>
            <a:pPr algn="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uk-UA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Аналітичне обґрунтування моделі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uk-UA" sz="1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Таблиця 2</a:t>
            </a:r>
            <a:endParaRPr lang="uk-UA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1" y="1142985"/>
          <a:ext cx="4059239" cy="542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99"/>
                <a:gridCol w="1357322"/>
                <a:gridCol w="2159018"/>
              </a:tblGrid>
              <a:tr h="56346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п/</a:t>
                      </a:r>
                      <a:r>
                        <a:rPr lang="uk-UA" sz="14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Умова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Формула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75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Збалансованості пересувань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29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2.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Збалансованості нерухомості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Н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≡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0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3.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Збалансованості руху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 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≡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baseline="-25000" dirty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≡ </a:t>
                      </a: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0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4.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Стійкості об’єкта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56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5.</a:t>
                      </a:r>
                      <a:endParaRPr lang="uk-UA" sz="140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</a:rPr>
                        <a:t>Співвідношення балансу</a:t>
                      </a: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04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6.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Узагальнене співвідношення балансу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400" dirty="0">
                        <a:latin typeface="Times New Roman"/>
                        <a:ea typeface="Calibri"/>
                      </a:endParaRPr>
                    </a:p>
                  </a:txBody>
                  <a:tcPr marL="8771" marR="8771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643438" y="1142984"/>
          <a:ext cx="4059239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9239"/>
              </a:tblGrid>
              <a:tr h="2628202"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Скорочення:</a:t>
                      </a:r>
                      <a:endParaRPr kumimoji="0" lang="uk-UA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– вибулі (вибуття);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 – прибулі (прибуття);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– не перейшли з рівня;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– залишилися на рівні;</a:t>
                      </a:r>
                    </a:p>
                    <a:p>
                      <a:r>
                        <a:rPr kumimoji="0" lang="uk-UA" sz="14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</a:t>
                      </a:r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вибулі на вищий рівень (прогресивно);</a:t>
                      </a:r>
                    </a:p>
                    <a:p>
                      <a:r>
                        <a:rPr kumimoji="0" lang="uk-UA" sz="14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</a:t>
                      </a:r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вибулі на нижчий рівень (регресивно);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Пн. – прибулі з нижчого рівня (прогресивно);</a:t>
                      </a:r>
                    </a:p>
                    <a:p>
                      <a:r>
                        <a:rPr kumimoji="0" lang="uk-UA" sz="14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Пв</a:t>
                      </a:r>
                      <a:r>
                        <a:rPr kumimoji="0" lang="uk-UA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прибулі з вищого рівня (регресивно).</a:t>
                      </a:r>
                    </a:p>
                    <a:p>
                      <a:endParaRPr lang="uk-UA" sz="1800" dirty="0"/>
                    </a:p>
                  </a:txBody>
                  <a:tcPr/>
                </a:tc>
              </a:tr>
              <a:tr h="2801086"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Умовні позначення</a:t>
                      </a:r>
                      <a:r>
                        <a:rPr kumimoji="0" lang="uk-UA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– стан об’єкта «до» впливу на нього;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– стан об’єкта «після» впливу на нього;</a:t>
                      </a:r>
                    </a:p>
                    <a:p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номер рівня; </a:t>
                      </a:r>
                    </a:p>
                    <a:p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кількість (чисельність) одиниць об’єкта, що 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пересуваються (не пересуваються) з рівня на 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рівень; </a:t>
                      </a:r>
                    </a:p>
                    <a:p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кількість (чисельність) одиниць об’єкта в  </a:t>
                      </a:r>
                    </a:p>
                    <a:p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категорії руху або загальна їх чисельність; </a:t>
                      </a:r>
                    </a:p>
                    <a:p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 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кількість рівнів у </a:t>
                      </a:r>
                      <a:r>
                        <a:rPr kumimoji="0" lang="uk-UA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рівневій</a:t>
                      </a:r>
                      <a:r>
                        <a:rPr kumimoji="0" lang="uk-UA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структурі об’єкта.</a:t>
                      </a:r>
                      <a:endParaRPr lang="uk-U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857488" y="1857364"/>
          <a:ext cx="1028700" cy="715962"/>
        </p:xfrm>
        <a:graphic>
          <a:graphicData uri="http://schemas.openxmlformats.org/presentationml/2006/ole">
            <p:oleObj spid="_x0000_s28675" name="Формула" r:id="rId3" imgW="1028520" imgH="78732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714612" y="4000504"/>
          <a:ext cx="1295400" cy="444500"/>
        </p:xfrm>
        <a:graphic>
          <a:graphicData uri="http://schemas.openxmlformats.org/presentationml/2006/ole">
            <p:oleObj spid="_x0000_s28677" name="Формула" r:id="rId4" imgW="1295280" imgH="4442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571736" y="4572008"/>
          <a:ext cx="1765300" cy="914400"/>
        </p:xfrm>
        <a:graphic>
          <a:graphicData uri="http://schemas.openxmlformats.org/presentationml/2006/ole">
            <p:oleObj spid="_x0000_s28678" name="Формула" r:id="rId5" imgW="1765080" imgH="914400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428860" y="5572140"/>
          <a:ext cx="1968500" cy="939800"/>
        </p:xfrm>
        <a:graphic>
          <a:graphicData uri="http://schemas.openxmlformats.org/presentationml/2006/ole">
            <p:oleObj spid="_x0000_s28680" name="Формула" r:id="rId6" imgW="1968480" imgH="939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1563</TotalTime>
  <Words>5548</Words>
  <Application>Microsoft Office PowerPoint</Application>
  <PresentationFormat>Экран (4:3)</PresentationFormat>
  <Paragraphs>2055</Paragraphs>
  <Slides>27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Бумажная</vt:lpstr>
      <vt:lpstr>Формула</vt:lpstr>
      <vt:lpstr>МОДЕЛЬ МІЖРІВНЕВОГО БАЛАНСУ СТРУКТУРОВАНОГО ОБ’ЄКТА (презентація)</vt:lpstr>
      <vt:lpstr>АНОТАЦІЯ</vt:lpstr>
      <vt:lpstr>1. Постановка задачі</vt:lpstr>
      <vt:lpstr>2. Модель міжрівневого балансу</vt:lpstr>
      <vt:lpstr>2.2. Схема пересувань:</vt:lpstr>
      <vt:lpstr> 2.3. Категорії руху (класифікація і структура): </vt:lpstr>
      <vt:lpstr> Абсолютні показники міжрівневого балансу                           Таблиця 1 </vt:lpstr>
      <vt:lpstr>Модель міжрівневого балансу</vt:lpstr>
      <vt:lpstr>2.4. Аналітичне обґрунтування моделі:           Таблиця 2</vt:lpstr>
      <vt:lpstr>3. Показники міжрівневого  балансу</vt:lpstr>
      <vt:lpstr> 3.1. Класифікація показників: </vt:lpstr>
      <vt:lpstr>3.2. Відносні показники міжрівневого балансу:     Таблиця 3</vt:lpstr>
      <vt:lpstr> 3.3. Показники рівневої структури (зміни структури) об’єкта, структури, інтенсивності та координації руху                                       Таблиця 4 </vt:lpstr>
      <vt:lpstr>Продовження таблиці 4</vt:lpstr>
      <vt:lpstr>3.4. Балансові показники міжрівневих пересувань:        Таблиця 5</vt:lpstr>
      <vt:lpstr>Фрагмент балансово-розрахункової матриці – рівневій кластер, в якому обчислюються показники балансу:</vt:lpstr>
      <vt:lpstr>3.5. Взаємозв’язки показників міжрівневого балансу         Таблиця 6 </vt:lpstr>
      <vt:lpstr>      Продовження таблиці 6</vt:lpstr>
      <vt:lpstr>      Продовження таблиці 6</vt:lpstr>
      <vt:lpstr>      Закінчення таблиці 6</vt:lpstr>
      <vt:lpstr>4. Практична реалізація моделі</vt:lpstr>
      <vt:lpstr>4.1. Умови (вихідні дані):</vt:lpstr>
      <vt:lpstr>4.2. Реалізація моделі:</vt:lpstr>
      <vt:lpstr>Рівнева структура  КГ і ЕГ в категоріях умінь   А, В, С і D</vt:lpstr>
      <vt:lpstr>Балансово-розрахункова матриця з показниками структури й інтенсивності руху в КГ в категорії умінь “А”</vt:lpstr>
      <vt:lpstr>5. Отримані результати та висновки</vt:lpstr>
      <vt:lpstr>Л І Т Е Р А Т У Р А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МІЖРІВНЕВОГО БАЛАНСУ СТРУКТУРОВАНОГО ОБ’ЄКТА (презентація)</dc:title>
  <dc:creator>Alexandr</dc:creator>
  <cp:lastModifiedBy>Alexandr</cp:lastModifiedBy>
  <cp:revision>165</cp:revision>
  <dcterms:created xsi:type="dcterms:W3CDTF">2015-10-11T06:44:20Z</dcterms:created>
  <dcterms:modified xsi:type="dcterms:W3CDTF">2015-11-30T11:21:39Z</dcterms:modified>
</cp:coreProperties>
</file>